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08" r:id="rId4"/>
    <p:sldId id="309" r:id="rId5"/>
    <p:sldId id="310" r:id="rId6"/>
    <p:sldId id="311" r:id="rId7"/>
    <p:sldId id="259" r:id="rId8"/>
    <p:sldId id="313" r:id="rId9"/>
    <p:sldId id="314" r:id="rId10"/>
    <p:sldId id="315" r:id="rId11"/>
    <p:sldId id="316" r:id="rId12"/>
    <p:sldId id="317" r:id="rId13"/>
    <p:sldId id="312" r:id="rId14"/>
    <p:sldId id="260" r:id="rId15"/>
    <p:sldId id="322" r:id="rId16"/>
    <p:sldId id="321" r:id="rId17"/>
    <p:sldId id="320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06" r:id="rId26"/>
    <p:sldId id="307" r:id="rId27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chemeClr val="accent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chemeClr val="accent1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satOff val="-3355"/>
              <a:lumOff val="26614"/>
            </a:schemeClr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92" y="-20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9E1CC-7212-5D49-A3D9-67CCE5D6784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69A18-EA0E-8648-8805-771BD666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47192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really oversimplified</a:t>
            </a:r>
            <a:r>
              <a:rPr lang="en-US" baseline="0" dirty="0" smtClean="0"/>
              <a:t> but it’s a decent overview of the process and pros &amp;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3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really oversimplified</a:t>
            </a:r>
            <a:r>
              <a:rPr lang="en-US" baseline="0" dirty="0" smtClean="0"/>
              <a:t> but it’s a decent overview of the process </a:t>
            </a:r>
            <a:r>
              <a:rPr lang="en-US" baseline="0" smtClean="0"/>
              <a:t>and pros &amp; cons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really oversimplified</a:t>
            </a:r>
            <a:r>
              <a:rPr lang="en-US" baseline="0" dirty="0" smtClean="0"/>
              <a:t> but it’s a decent overview of the process </a:t>
            </a:r>
            <a:r>
              <a:rPr lang="en-US" baseline="0" smtClean="0"/>
              <a:t>and pros &amp; cons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76747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81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67739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143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524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905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286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667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048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3429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1" name="Inserted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9100" y="3048000"/>
            <a:ext cx="7188200" cy="381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Deep Dive on Capabilities: Membership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Membership Growing, Steady or Declining? Why?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there capable members who are willing to be involved in a project should you decide to undertake one?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Have members expressed a desire for programming which you do currently offer?</a:t>
            </a:r>
          </a:p>
        </p:txBody>
      </p:sp>
    </p:spTree>
    <p:extLst>
      <p:ext uri="{BB962C8B-B14F-4D97-AF65-F5344CB8AC3E}">
        <p14:creationId xmlns:p14="http://schemas.microsoft.com/office/powerpoint/2010/main" val="614005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Deep Dive on Capabilities: Financial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the Church Finances in good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rder?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there appropriate controls in place?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 the people who are managing the money have the necessary financial acumen or training?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there reliable record keeping, accounting and reporting?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the Church have any experience with Fund Raising for special projects?</a:t>
            </a:r>
          </a:p>
        </p:txBody>
      </p:sp>
    </p:spTree>
    <p:extLst>
      <p:ext uri="{BB962C8B-B14F-4D97-AF65-F5344CB8AC3E}">
        <p14:creationId xmlns:p14="http://schemas.microsoft.com/office/powerpoint/2010/main" val="7989343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Deep Dive on Capabilities: Facilities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age, condition, location and function of the current Church properties?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there any zoning restrictions or code compliance concerns?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ability of the current facility to expand or contract, or to create “flexible space”?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Now the tricky part; do the current facilities meet all the needs of your desired (current &amp; future) ministries?</a:t>
            </a:r>
          </a:p>
        </p:txBody>
      </p:sp>
    </p:spTree>
    <p:extLst>
      <p:ext uri="{BB962C8B-B14F-4D97-AF65-F5344CB8AC3E}">
        <p14:creationId xmlns:p14="http://schemas.microsoft.com/office/powerpoint/2010/main" val="79613005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40880" y="4220936"/>
            <a:ext cx="12123040" cy="1377514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>
              <a:defRPr sz="8000" b="1" i="1">
                <a:solidFill>
                  <a:srgbClr val="004B8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The Essentials of Launching a Project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00662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440360" y="0"/>
            <a:ext cx="10464801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Launching a Building Project</a:t>
            </a:r>
            <a:endParaRPr dirty="0"/>
          </a:p>
        </p:txBody>
      </p:sp>
      <p:sp>
        <p:nvSpPr>
          <p:cNvPr id="103" name="Shape 103"/>
          <p:cNvSpPr/>
          <p:nvPr/>
        </p:nvSpPr>
        <p:spPr>
          <a:xfrm>
            <a:off x="1168400" y="2590800"/>
            <a:ext cx="10515600" cy="579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/>
          <a:lstStyle/>
          <a:p>
            <a:pPr algn="l">
              <a:tabLst>
                <a:tab pos="482600" algn="l"/>
                <a:tab pos="11912600" algn="r"/>
              </a:tabLst>
              <a:defRPr sz="4000" b="1">
                <a:solidFill>
                  <a:srgbClr val="004B8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So you have satisfactorily completed all your assessments, you have sought help or assistance where necessary, and you are ready to move forward – NOW WHAT?</a:t>
            </a:r>
            <a:endParaRPr dirty="0"/>
          </a:p>
          <a:p>
            <a:pPr algn="l">
              <a:tabLst>
                <a:tab pos="482600" algn="l"/>
              </a:tabLst>
              <a:defRPr sz="4000" b="1">
                <a:solidFill>
                  <a:srgbClr val="004B8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000" b="0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Launching a Building Project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Master Planning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Forming a Building Committee or Construction Committee (which may lead also to a Capital Campaign Committee)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Selecting an Architect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Choosing a Building Delivery System</a:t>
            </a:r>
          </a:p>
        </p:txBody>
      </p:sp>
    </p:spTree>
    <p:extLst>
      <p:ext uri="{BB962C8B-B14F-4D97-AF65-F5344CB8AC3E}">
        <p14:creationId xmlns:p14="http://schemas.microsoft.com/office/powerpoint/2010/main" val="37104698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Master Planning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a Master Plan exist?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Benefit = Having a Long Term and Complete View of Properties Helps Avoid Making Short Sighted Decisions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not have to be fancy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negotiate a flat fee for creation of one</a:t>
            </a:r>
          </a:p>
        </p:txBody>
      </p:sp>
    </p:spTree>
    <p:extLst>
      <p:ext uri="{BB962C8B-B14F-4D97-AF65-F5344CB8AC3E}">
        <p14:creationId xmlns:p14="http://schemas.microsoft.com/office/powerpoint/2010/main" val="287515837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Building and/or Construction Committee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70000" y="1549400"/>
            <a:ext cx="10795000" cy="7213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Size (not too big), makeup (skills &amp; background) is Critica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Members must be committed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Chair is Important – he/she must lead and should also be sole authorized spokesperson for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and to approve changes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Interaction with Architect, Contractors, and Sub-Contractors should only occur with Committee &amp; Chair Blessing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secure final “As-Built” drawings for future use for repairs &amp; maintenance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May decide to also launch a Capital Campaign Committee</a:t>
            </a:r>
          </a:p>
        </p:txBody>
      </p:sp>
    </p:spTree>
    <p:extLst>
      <p:ext uri="{BB962C8B-B14F-4D97-AF65-F5344CB8AC3E}">
        <p14:creationId xmlns:p14="http://schemas.microsoft.com/office/powerpoint/2010/main" val="363651128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Selecting an Architect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Architect’s Role: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Architect must work with the Church to provide appropriate &amp; functional design to meet identified needs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They are also responsible for meeting all required regulations, addressing current deficiencies, and providing for growth for over the next 7-10 years in their design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some cases, they serve as an advisor &amp; representative for the Church</a:t>
            </a:r>
          </a:p>
        </p:txBody>
      </p:sp>
    </p:spTree>
    <p:extLst>
      <p:ext uri="{BB962C8B-B14F-4D97-AF65-F5344CB8AC3E}">
        <p14:creationId xmlns:p14="http://schemas.microsoft.com/office/powerpoint/2010/main" val="337551255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5669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Selecting an Architect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to Look For: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Comfort &amp; Communications (Chemistry!)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Licensed and good reputation/references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Ideally experienced in Church or other related religious organization projects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Visit other projects, talk with other clients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Take your time – this is an important decision; the quality of the Architect translates to good construction, aesthetic appeal, functionality </a:t>
            </a:r>
          </a:p>
        </p:txBody>
      </p:sp>
    </p:spTree>
    <p:extLst>
      <p:ext uri="{BB962C8B-B14F-4D97-AF65-F5344CB8AC3E}">
        <p14:creationId xmlns:p14="http://schemas.microsoft.com/office/powerpoint/2010/main" val="34425971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0464801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Who We Are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436742" y="15516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Established in 1993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Cornerstone Fund offers loans to local churches and to other organizations related to the United Church of Christ – loans that help enhance facilities and strengthen ministries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Cornerstone Fund investors create the pool of money that funds those loans, earning an above market rate of return, while helping sustain ministry &amp; supports mission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Together, Cornerstone Fund investors and borrowers build the church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Selecting an Architect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to Find the Best Suited: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Have the Committee Interview around 3-4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Ask all the Interviewees the same set of pre-determined questions and rate them all on the same attributes/criteria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should not expect immediate plans from the Architect in the interviewing process but you should expect good brainstorming around possible solutions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They should be able to demonstrate past problem solving in design challenges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 should not be the only determinant </a:t>
            </a:r>
          </a:p>
        </p:txBody>
      </p:sp>
    </p:spTree>
    <p:extLst>
      <p:ext uri="{BB962C8B-B14F-4D97-AF65-F5344CB8AC3E}">
        <p14:creationId xmlns:p14="http://schemas.microsoft.com/office/powerpoint/2010/main" val="309241999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Choosing a Building Delivery System: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68400" y="1143000"/>
            <a:ext cx="10820400" cy="7696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What’s a “Building Delivery System”?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a fancy term for how you are actually going to complete the construction project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It’s an important decision in terms of who looks out for you and who is accountable for what in the process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There are generally three approaches: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Design/Bid/Build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Design-Build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Construction Management</a:t>
            </a:r>
          </a:p>
          <a:p>
            <a:pPr lvl="1" indent="-640080">
              <a:spcBef>
                <a:spcPts val="1200"/>
              </a:spcBef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365C0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all three approaches, you may elect for a phased project due to financial constraints or site conditions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7599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Choosing a Building Delivery System: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Design/Bid/Build Process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hires Architect who prepares drawings &amp; scopes project; Building Committee addresses if Capital Campaign is needed &amp; launched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Architect prepares construction documents &amp; and they are given to 3 or more general contractors for bidding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arranges for financing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enters into contract with Contractor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Advantages: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Architect is Church Advocate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Oldest system in use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Team Oriented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2580" y="6018500"/>
            <a:ext cx="5342420" cy="3811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hangingPunct="1">
              <a:spcBef>
                <a:spcPts val="4200"/>
              </a:spcBef>
              <a:buSzPct val="100000"/>
            </a:pPr>
            <a:r>
              <a:rPr lang="en-US" sz="2700" b="1" dirty="0" smtClean="0">
                <a:solidFill>
                  <a:srgbClr val="0365C0">
                    <a:lumMod val="75000"/>
                  </a:srgbClr>
                </a:solidFill>
              </a:rPr>
              <a:t>Disadvantages</a:t>
            </a:r>
            <a:r>
              <a:rPr lang="en-US" sz="2700" b="1" dirty="0">
                <a:solidFill>
                  <a:srgbClr val="0365C0">
                    <a:lumMod val="75000"/>
                  </a:srgbClr>
                </a:solidFill>
              </a:rPr>
              <a:t>:</a:t>
            </a:r>
          </a:p>
          <a:p>
            <a:pPr marL="640080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2200" b="1" dirty="0" smtClean="0">
                <a:solidFill>
                  <a:srgbClr val="0365C0">
                    <a:lumMod val="75000"/>
                  </a:srgbClr>
                </a:solidFill>
              </a:rPr>
              <a:t>Costs can lack precision &amp; control</a:t>
            </a: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640080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2200" b="1" dirty="0" smtClean="0">
                <a:solidFill>
                  <a:srgbClr val="0365C0">
                    <a:lumMod val="75000"/>
                  </a:srgbClr>
                </a:solidFill>
              </a:rPr>
              <a:t>Risk of losing up front costs</a:t>
            </a: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640080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2200" b="1" dirty="0" smtClean="0">
                <a:solidFill>
                  <a:srgbClr val="0365C0">
                    <a:lumMod val="75000"/>
                  </a:srgbClr>
                </a:solidFill>
              </a:rPr>
              <a:t>Risk of liens being placed</a:t>
            </a:r>
            <a:endParaRPr lang="en-US" sz="2700" b="1" dirty="0" smtClean="0">
              <a:solidFill>
                <a:srgbClr val="0365C0">
                  <a:lumMod val="75000"/>
                </a:srgbClr>
              </a:solidFill>
            </a:endParaRPr>
          </a:p>
          <a:p>
            <a:pPr lvl="0" algn="l" hangingPunct="1">
              <a:spcBef>
                <a:spcPts val="4200"/>
              </a:spcBef>
              <a:buSzPct val="100000"/>
            </a:pP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5848611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Choosing a Building Delivery System: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Design-Build Process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hires a Design-Build Firm who is responsible for both design and construction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Architect (who works for the Design-Build firm) prepares Design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scope; Building Committee addresses if Capital Campaign is needed &amp; launched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Working Drawings are created so a firm price can be given to the Church – OR – they go ahead and provide a price at the end of the Design phase before costs are incurred for the Working Drawings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accepts the price and secures financing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Advantages: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Single Source 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More Construction Knowledge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Cost Containment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Flexibility for design = funds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2580" y="6018500"/>
            <a:ext cx="5342420" cy="3811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hangingPunct="1">
              <a:spcBef>
                <a:spcPts val="4200"/>
              </a:spcBef>
              <a:buSzPct val="100000"/>
            </a:pPr>
            <a:r>
              <a:rPr lang="en-US" sz="2100" b="1" dirty="0" smtClean="0">
                <a:solidFill>
                  <a:srgbClr val="0365C0">
                    <a:lumMod val="75000"/>
                  </a:srgbClr>
                </a:solidFill>
              </a:rPr>
              <a:t>Disadvantages</a:t>
            </a:r>
            <a:r>
              <a:rPr lang="en-US" sz="2100" b="1" dirty="0">
                <a:solidFill>
                  <a:srgbClr val="0365C0">
                    <a:lumMod val="75000"/>
                  </a:srgbClr>
                </a:solidFill>
              </a:rPr>
              <a:t>:</a:t>
            </a: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Architect  loyalty to D-B Firm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Drawings less detailed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Quality materials may not be used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Risk of liens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lvl="0" algn="l" hangingPunct="1">
              <a:spcBef>
                <a:spcPts val="4200"/>
              </a:spcBef>
              <a:buSzPct val="100000"/>
            </a:pP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235608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Choosing a Building Delivery System: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68400" y="1270000"/>
            <a:ext cx="10896600" cy="721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Construction Management</a:t>
            </a:r>
          </a:p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hires Architect and Construction Management firm, both as agents of the Church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Architect prepares design and scope; Construction Manager gives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input; Building Committee addresses if Capital Campaign is needed &amp; launched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Architect completes final drawings, Construction manager reviews; and the project is put out for bid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 arranges financing, hires contractor, and decides whether to continue to retain the Construction Manager during the Construction phase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8020" y="6552644"/>
            <a:ext cx="5342420" cy="37343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hangingPunct="1">
              <a:spcBef>
                <a:spcPts val="4200"/>
              </a:spcBef>
              <a:buSzPct val="100000"/>
            </a:pPr>
            <a:r>
              <a:rPr lang="en-US" sz="2100" b="1" dirty="0" smtClean="0">
                <a:solidFill>
                  <a:srgbClr val="0365C0">
                    <a:lumMod val="75000"/>
                  </a:srgbClr>
                </a:solidFill>
              </a:rPr>
              <a:t>Disadvantages</a:t>
            </a:r>
            <a:r>
              <a:rPr lang="en-US" sz="2100" b="1" dirty="0">
                <a:solidFill>
                  <a:srgbClr val="0365C0">
                    <a:lumMod val="75000"/>
                  </a:srgbClr>
                </a:solidFill>
              </a:rPr>
              <a:t>:</a:t>
            </a: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Architects lose some control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Accountability for cost-estimating – places a lot of faith in CM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Risk of liens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lvl="0" algn="l" hangingPunct="1">
              <a:spcBef>
                <a:spcPts val="4200"/>
              </a:spcBef>
              <a:buSzPct val="100000"/>
            </a:pP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600" y="6503501"/>
            <a:ext cx="5342420" cy="40882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hangingPunct="1">
              <a:spcBef>
                <a:spcPts val="4200"/>
              </a:spcBef>
              <a:buSzPct val="100000"/>
            </a:pPr>
            <a:r>
              <a:rPr lang="en-US" sz="2100" b="1" dirty="0">
                <a:solidFill>
                  <a:srgbClr val="0365C0">
                    <a:lumMod val="75000"/>
                  </a:srgbClr>
                </a:solidFill>
              </a:rPr>
              <a:t>A</a:t>
            </a:r>
            <a:r>
              <a:rPr lang="en-US" sz="2100" b="1" dirty="0" smtClean="0">
                <a:solidFill>
                  <a:srgbClr val="0365C0">
                    <a:lumMod val="75000"/>
                  </a:srgbClr>
                </a:solidFill>
              </a:rPr>
              <a:t>dvantages</a:t>
            </a:r>
            <a:r>
              <a:rPr lang="en-US" sz="2100" b="1" dirty="0">
                <a:solidFill>
                  <a:srgbClr val="0365C0">
                    <a:lumMod val="75000"/>
                  </a:srgbClr>
                </a:solidFill>
              </a:rPr>
              <a:t>:</a:t>
            </a: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Architect  and Construction Manager both looking out for the Church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Better control over the budget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Selection of Contractor improved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marL="867739" lvl="1" indent="-640080" algn="l" hangingPunct="1">
              <a:spcBef>
                <a:spcPts val="600"/>
              </a:spcBef>
              <a:buSzPct val="100000"/>
              <a:buFontTx/>
              <a:buChar char="•"/>
            </a:pPr>
            <a:r>
              <a:rPr lang="en-US" sz="1800" b="1" dirty="0" smtClean="0">
                <a:solidFill>
                  <a:srgbClr val="0365C0">
                    <a:lumMod val="75000"/>
                  </a:srgbClr>
                </a:solidFill>
              </a:rPr>
              <a:t>Less chance of extra costs</a:t>
            </a:r>
            <a:endParaRPr lang="en-US" sz="1800" b="1" dirty="0">
              <a:solidFill>
                <a:srgbClr val="0365C0">
                  <a:lumMod val="75000"/>
                </a:srgbClr>
              </a:solidFill>
            </a:endParaRPr>
          </a:p>
          <a:p>
            <a:pPr lvl="0" algn="l" hangingPunct="1">
              <a:spcBef>
                <a:spcPts val="4200"/>
              </a:spcBef>
              <a:buSzPct val="100000"/>
            </a:pPr>
            <a:endParaRPr lang="en-US" sz="2200" b="1" dirty="0">
              <a:solidFill>
                <a:srgbClr val="0365C0">
                  <a:lumMod val="75000"/>
                </a:srgbClr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50772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440880" y="4220936"/>
            <a:ext cx="12123040" cy="1377514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>
              <a:defRPr sz="8000" b="1" i="1">
                <a:solidFill>
                  <a:srgbClr val="004B8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Questions?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Inserted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1168" y="2602295"/>
            <a:ext cx="8582464" cy="4549010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Shape 339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0" y="9664700"/>
            <a:ext cx="13004800" cy="2032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0464801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What We Provide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436742" y="1143000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200"/>
              </a:spcBef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dirty="0" smtClean="0"/>
              <a:t>Invest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We offer investments to individuals, churches &amp; other entities that include 6 months to 5 year term notes, a money-market styled demand account, and retirement vehicles; all with interest rates that rank at the top of national averages</a:t>
            </a:r>
          </a:p>
          <a:p>
            <a:pPr algn="l">
              <a:spcBef>
                <a:spcPts val="3200"/>
              </a:spcBef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dirty="0" smtClean="0"/>
              <a:t>Borrow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We offer flexible borrowing options, right for your Church that range from fixed rate and adjustable loans, adjustable rate lines of credit and even an Eco-Loan designed for “green projects”</a:t>
            </a:r>
          </a:p>
          <a:p>
            <a:pPr algn="l">
              <a:spcBef>
                <a:spcPts val="3200"/>
              </a:spcBef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dirty="0" smtClean="0"/>
              <a:t>Learn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We offer, or refer you to, seminars &amp; workshops that will sharpen your leadership and financial management skills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18165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How UCCCF Partners with CB&amp;LF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436742" y="15516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6" name="Shape 90"/>
          <p:cNvSpPr/>
          <p:nvPr/>
        </p:nvSpPr>
        <p:spPr>
          <a:xfrm>
            <a:off x="589142" y="17040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We help you navigate which one of us you should be talking to about your specific needs – take the guesswork out of “</a:t>
            </a:r>
            <a:r>
              <a:rPr lang="en-US" sz="3000" i="1" dirty="0" smtClean="0"/>
              <a:t>who</a:t>
            </a:r>
            <a:r>
              <a:rPr lang="en-US" sz="3000" dirty="0" smtClean="0"/>
              <a:t> does </a:t>
            </a:r>
            <a:r>
              <a:rPr lang="en-US" sz="3000" i="1" dirty="0" smtClean="0"/>
              <a:t>what</a:t>
            </a:r>
            <a:r>
              <a:rPr lang="en-US" sz="3000" dirty="0" smtClean="0"/>
              <a:t>?”</a:t>
            </a:r>
            <a:endParaRPr lang="en-US" sz="4000" dirty="0" smtClean="0"/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Identify Larger Scale projects that have big impact to further the mission and jointly provide funding and advice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Market together and share some back office resources to be better stewards of our funding – “Divide and Conquer”!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Regularly meet and partner with other financial ministries, both inside and outside of the denomination, to share best practices and realize even greater economies of scale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89362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Together, what can we do for you?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436742" y="15516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6" name="Shape 90"/>
          <p:cNvSpPr/>
          <p:nvPr/>
        </p:nvSpPr>
        <p:spPr>
          <a:xfrm>
            <a:off x="589142" y="17040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Help you Get Organized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Be a Sounding Board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Ask Tough Questions in a Safe Environment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Help you Identify where you are in the “Church Lifecycle”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Look for the Win-Win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We are here to Benefit the Church not Stockholders </a:t>
            </a:r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000" dirty="0" smtClean="0"/>
              <a:t>We can help no matter where you are in the Lifecycle!</a:t>
            </a:r>
            <a:endParaRPr lang="en-US" dirty="0" smtClean="0"/>
          </a:p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34466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Church Lifecycle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436742" y="1551688"/>
            <a:ext cx="11704458" cy="5928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457200" indent="-457200" algn="l">
              <a:spcBef>
                <a:spcPts val="3200"/>
              </a:spcBef>
              <a:buFont typeface="Arial" panose="020B0604020202020204" pitchFamily="34" charset="0"/>
              <a:buChar char="•"/>
              <a:defRPr sz="3000" b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t="6717" r="1460" b="4197"/>
          <a:stretch/>
        </p:blipFill>
        <p:spPr bwMode="auto">
          <a:xfrm>
            <a:off x="950976" y="2243328"/>
            <a:ext cx="10948416" cy="549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8942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40880" y="4220936"/>
            <a:ext cx="12123040" cy="1377514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>
              <a:defRPr sz="8000" b="1" i="1">
                <a:solidFill>
                  <a:srgbClr val="004B8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Let’s Get Started!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Suggested Steps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Look at Your Trends: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Where are you in the Lifecycle?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Assess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Your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Ministry: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640080">
              <a:spcBef>
                <a:spcPts val="1200"/>
              </a:spcBef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What do you provide today &amp; in the future?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7659" lvl="1" indent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483870" indent="-74295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Assess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Your Capabilities: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Leadership &amp; Church Personnel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Membership &amp; Involvement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Financial</a:t>
            </a:r>
          </a:p>
          <a:p>
            <a:pPr lvl="1" indent="-640080">
              <a:spcBef>
                <a:spcPts val="1200"/>
              </a:spcBef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Facilities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Engage the Right Partners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Make a Plan! Prayer Alone is not a Strategy…</a:t>
            </a:r>
          </a:p>
        </p:txBody>
      </p:sp>
    </p:spTree>
    <p:extLst>
      <p:ext uri="{BB962C8B-B14F-4D97-AF65-F5344CB8AC3E}">
        <p14:creationId xmlns:p14="http://schemas.microsoft.com/office/powerpoint/2010/main" val="81656206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13106400" cy="990600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197966" y="9668541"/>
            <a:ext cx="13261589" cy="186659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40360" y="0"/>
            <a:ext cx="12564440" cy="990601"/>
          </a:xfrm>
          <a:prstGeom prst="rect">
            <a:avLst/>
          </a:prstGeom>
          <a:ln w="12700">
            <a:miter lim="400000"/>
          </a:ln>
          <a:effectLst>
            <a:outerShdw blurRad="190500" dist="88900" dir="2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1600" tIns="101600" rIns="101600" bIns="101600" anchor="b"/>
          <a:lstStyle>
            <a:lvl1pPr algn="l">
              <a:defRPr sz="50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 smtClean="0"/>
              <a:t>Deep Dive on Capabilities: Leadership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strength and tenure of the Pastor?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about other Church leaders?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Does the Pastor have a direct effect on the growth and participation of the membership?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there a “Following”?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there a succession plan?</a:t>
            </a:r>
          </a:p>
        </p:txBody>
      </p:sp>
    </p:spTree>
    <p:extLst>
      <p:ext uri="{BB962C8B-B14F-4D97-AF65-F5344CB8AC3E}">
        <p14:creationId xmlns:p14="http://schemas.microsoft.com/office/powerpoint/2010/main" val="79686361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1468</Words>
  <Application>Microsoft Office PowerPoint</Application>
  <PresentationFormat>Custom</PresentationFormat>
  <Paragraphs>167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Coyne</dc:creator>
  <cp:lastModifiedBy>Scott Davis</cp:lastModifiedBy>
  <cp:revision>36</cp:revision>
  <dcterms:modified xsi:type="dcterms:W3CDTF">2017-03-01T19:16:08Z</dcterms:modified>
</cp:coreProperties>
</file>