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09" r:id="rId4"/>
    <p:sldId id="310" r:id="rId5"/>
    <p:sldId id="325" r:id="rId6"/>
    <p:sldId id="308" r:id="rId7"/>
    <p:sldId id="318" r:id="rId8"/>
    <p:sldId id="323" r:id="rId9"/>
    <p:sldId id="320" r:id="rId10"/>
    <p:sldId id="322" r:id="rId11"/>
    <p:sldId id="324" r:id="rId12"/>
    <p:sldId id="321" r:id="rId13"/>
    <p:sldId id="261" r:id="rId14"/>
    <p:sldId id="326" r:id="rId15"/>
    <p:sldId id="272" r:id="rId16"/>
    <p:sldId id="273" r:id="rId17"/>
    <p:sldId id="274" r:id="rId18"/>
    <p:sldId id="275" r:id="rId19"/>
    <p:sldId id="276" r:id="rId20"/>
    <p:sldId id="280" r:id="rId21"/>
    <p:sldId id="283" r:id="rId22"/>
    <p:sldId id="286" r:id="rId23"/>
    <p:sldId id="289" r:id="rId24"/>
    <p:sldId id="290" r:id="rId25"/>
    <p:sldId id="301" r:id="rId26"/>
    <p:sldId id="305" r:id="rId27"/>
    <p:sldId id="307" r:id="rId28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E3E5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chemeClr val="accent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chemeClr val="accent1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>
              <a:satOff val="-3355"/>
              <a:lumOff val="26614"/>
            </a:schemeClr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92" y="-20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772200000000001"/>
          <c:y val="5.0314499999999998E-2"/>
          <c:w val="0.85727799999999998"/>
          <c:h val="0.92041399999999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Income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Budget: May</c:v>
                </c:pt>
                <c:pt idx="1">
                  <c:v>May 2011</c:v>
                </c:pt>
                <c:pt idx="2">
                  <c:v>May 2010</c:v>
                </c:pt>
                <c:pt idx="3">
                  <c:v>Budget: YTD</c:v>
                </c:pt>
                <c:pt idx="4">
                  <c:v>YTD 2011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5"/>
                <c:pt idx="0">
                  <c:v>20000</c:v>
                </c:pt>
                <c:pt idx="1">
                  <c:v>18623</c:v>
                </c:pt>
                <c:pt idx="2">
                  <c:v>16529</c:v>
                </c:pt>
                <c:pt idx="3">
                  <c:v>100000</c:v>
                </c:pt>
                <c:pt idx="4">
                  <c:v>91275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Expenses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rgbClr val="FFFFFF"/>
                    </a:solidFill>
                    <a:effectLst>
                      <a:outerShdw blurRad="127000" dist="25433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Budget: May</c:v>
                </c:pt>
                <c:pt idx="1">
                  <c:v>May 2011</c:v>
                </c:pt>
                <c:pt idx="2">
                  <c:v>May 2010</c:v>
                </c:pt>
                <c:pt idx="3">
                  <c:v>Budget: YTD</c:v>
                </c:pt>
                <c:pt idx="4">
                  <c:v>YTD 2011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5"/>
                <c:pt idx="0">
                  <c:v>18500</c:v>
                </c:pt>
                <c:pt idx="1">
                  <c:v>17634</c:v>
                </c:pt>
                <c:pt idx="2">
                  <c:v>18235</c:v>
                </c:pt>
                <c:pt idx="3">
                  <c:v>92500</c:v>
                </c:pt>
                <c:pt idx="4">
                  <c:v>89424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1817088"/>
        <c:axId val="31822976"/>
      </c:barChart>
      <c:catAx>
        <c:axId val="31817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31822976"/>
        <c:crosses val="autoZero"/>
        <c:auto val="1"/>
        <c:lblAlgn val="ctr"/>
        <c:lblOffset val="100"/>
        <c:noMultiLvlLbl val="1"/>
      </c:catAx>
      <c:valAx>
        <c:axId val="31822976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31817088"/>
        <c:crosses val="autoZero"/>
        <c:crossBetween val="between"/>
        <c:majorUnit val="50000"/>
        <c:minorUnit val="2500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3364799999999997"/>
          <c:y val="8.5242999999999999E-2"/>
          <c:w val="0.23244000000000001"/>
          <c:h val="0.13401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367299999999997E-2"/>
          <c:y val="8.0957500000000002E-2"/>
          <c:w val="0.52141099999999996"/>
          <c:h val="0.8255850000000000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00C1FB"/>
                </a:gs>
                <a:gs pos="100000">
                  <a:srgbClr val="0073C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explosion val="1"/>
          <c:dPt>
            <c:idx val="0"/>
            <c:bubble3D val="0"/>
          </c:dPt>
          <c:dPt>
            <c:idx val="1"/>
            <c:bubble3D val="0"/>
            <c:explosion val="20"/>
            <c:spPr>
              <a:gradFill flip="none" rotWithShape="1">
                <a:gsLst>
                  <a:gs pos="0">
                    <a:srgbClr val="53D656"/>
                  </a:gs>
                  <a:gs pos="100000">
                    <a:srgbClr val="1A941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explosion val="19"/>
            <c:spPr>
              <a:gradFill flip="none" rotWithShape="1">
                <a:gsLst>
                  <a:gs pos="0">
                    <a:schemeClr val="accent3">
                      <a:hueOff val="136526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6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explosion val="18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4"/>
            <c:bubble3D val="0"/>
            <c:explosion val="14"/>
            <c:spPr>
              <a:gradFill flip="none" rotWithShape="1">
                <a:gsLst>
                  <a:gs pos="0">
                    <a:schemeClr val="accent5">
                      <a:hueOff val="260291"/>
                      <a:satOff val="1998"/>
                      <a:lumOff val="12368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u="none" strike="noStrike">
                    <a:solidFill>
                      <a:srgbClr val="FFFFFF"/>
                    </a:solidFill>
                    <a:effectLst>
                      <a:outerShdw blurRad="190500" dist="25400" dir="5400000" algn="tl">
                        <a:srgbClr val="000000">
                          <a:alpha val="45000"/>
                        </a:srgbClr>
                      </a:outerShdw>
                    </a:effectLst>
                    <a:latin typeface="Helvetic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Worship</c:v>
                </c:pt>
                <c:pt idx="1">
                  <c:v>Christian Ed</c:v>
                </c:pt>
                <c:pt idx="2">
                  <c:v>Missions</c:v>
                </c:pt>
                <c:pt idx="3">
                  <c:v>Local Programs</c:v>
                </c:pt>
                <c:pt idx="4">
                  <c:v>Facilities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</c:v>
                </c:pt>
                <c:pt idx="1">
                  <c:v>16</c:v>
                </c:pt>
                <c:pt idx="2">
                  <c:v>5</c:v>
                </c:pt>
                <c:pt idx="3">
                  <c:v>3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1993399999999996"/>
          <c:y val="0.41517300000000001"/>
          <c:w val="0.28006599999999998"/>
          <c:h val="0.2864380000000000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 b="1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9E1CC-7212-5D49-A3D9-67CCE5D6784A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69A18-EA0E-8648-8805-771BD666F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7192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sz="quarter" idx="13"/>
          </p:nvPr>
        </p:nvSpPr>
        <p:spPr>
          <a:xfrm>
            <a:off x="7188200" y="2895600"/>
            <a:ext cx="4102100" cy="5473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76747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pic" idx="13"/>
          </p:nvPr>
        </p:nvSpPr>
        <p:spPr>
          <a:xfrm>
            <a:off x="1397000" y="1041400"/>
            <a:ext cx="10223500" cy="767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7739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143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524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905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286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667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048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429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1" name="Inserted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9100" y="3048000"/>
            <a:ext cx="71882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Lending History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700971" y="1420818"/>
            <a:ext cx="11704458" cy="708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/>
            <a:r>
              <a:rPr lang="en-US" b="1" dirty="0"/>
              <a:t>United Church of Christ Cornerstone Fund, Inc.</a:t>
            </a:r>
            <a:r>
              <a:rPr lang="en-US" dirty="0"/>
              <a:t> </a:t>
            </a:r>
            <a:r>
              <a:rPr lang="en-US" b="1" dirty="0"/>
              <a:t>Historical Loan Information</a:t>
            </a:r>
            <a:r>
              <a:rPr lang="en-US" dirty="0"/>
              <a:t> </a:t>
            </a:r>
            <a:r>
              <a:rPr lang="en-US" b="1" dirty="0"/>
              <a:t>As of January 31, 2017</a:t>
            </a:r>
            <a:r>
              <a:rPr lang="en-US" dirty="0"/>
              <a:t> </a:t>
            </a:r>
            <a:endParaRPr lang="en-US" b="1" u="sng" dirty="0"/>
          </a:p>
          <a:p>
            <a:pPr algn="l"/>
            <a:endParaRPr lang="en-US" b="1" u="sng" dirty="0"/>
          </a:p>
          <a:p>
            <a:pPr algn="l"/>
            <a:r>
              <a:rPr lang="en-US" dirty="0"/>
              <a:t>Paid Off Loans/LOCs not </a:t>
            </a:r>
            <a:r>
              <a:rPr lang="en-US" dirty="0" smtClean="0"/>
              <a:t>Renewed 366 </a:t>
            </a:r>
          </a:p>
          <a:p>
            <a:pPr algn="l"/>
            <a:r>
              <a:rPr lang="en-US" dirty="0" smtClean="0"/>
              <a:t>Active Loans/LOCs 254  $58,297,717.26 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Total </a:t>
            </a:r>
            <a:r>
              <a:rPr lang="en-US" b="1" dirty="0"/>
              <a:t>Paid Off and </a:t>
            </a:r>
            <a:r>
              <a:rPr lang="en-US" b="1" dirty="0" smtClean="0"/>
              <a:t>Active 620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b="1" u="sng" dirty="0" smtClean="0"/>
              <a:t>Hawaii </a:t>
            </a:r>
            <a:r>
              <a:rPr lang="en-US" b="1" u="sng" dirty="0"/>
              <a:t>Information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dirty="0" smtClean="0"/>
              <a:t>Paid </a:t>
            </a:r>
            <a:r>
              <a:rPr lang="en-US" dirty="0"/>
              <a:t>Off Loans/LOCs not </a:t>
            </a:r>
            <a:r>
              <a:rPr lang="en-US" dirty="0" smtClean="0"/>
              <a:t>Renewed 9 </a:t>
            </a:r>
          </a:p>
          <a:p>
            <a:pPr algn="l"/>
            <a:r>
              <a:rPr lang="en-US" dirty="0" smtClean="0"/>
              <a:t>Active Loans/LOCs 10 </a:t>
            </a:r>
          </a:p>
          <a:p>
            <a:pPr algn="l"/>
            <a:r>
              <a:rPr lang="en-US" dirty="0" smtClean="0"/>
              <a:t>$1,533,954.67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21540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2564440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Loan Offerings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6742" y="155168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6" name="Shape 90"/>
          <p:cNvSpPr/>
          <p:nvPr/>
        </p:nvSpPr>
        <p:spPr>
          <a:xfrm>
            <a:off x="1164799" y="2112775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Revolving Lines of Credit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Adjustable Loans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Fixed Rate Loans</a:t>
            </a:r>
            <a:endParaRPr lang="en-US" sz="3000" dirty="0"/>
          </a:p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FUTURE OFFERINGS: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Unsecured Lines 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Bridge Loans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Credit Cards</a:t>
            </a:r>
            <a:endParaRPr lang="en-US" dirty="0" smtClean="0"/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0056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40880" y="4220936"/>
            <a:ext cx="12123040" cy="1377514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>
              <a:defRPr sz="8000" b="1" i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Learn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5644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Sample "Learn" Programs</a:t>
            </a:r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440360" y="1663275"/>
            <a:ext cx="12124081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 smtClean="0"/>
              <a:t>Church Money</a:t>
            </a:r>
            <a:endParaRPr lang="en-US" sz="4000" b="1" dirty="0"/>
          </a:p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4000" b="1" dirty="0"/>
          </a:p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 smtClean="0"/>
              <a:t>Essentials of a Building Project (Highlights presented earlier in our Workshop)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Church Money Essential</a:t>
            </a:r>
            <a:r>
              <a:rPr dirty="0" smtClean="0"/>
              <a:t>s</a:t>
            </a:r>
            <a:endParaRPr dirty="0"/>
          </a:p>
        </p:txBody>
      </p:sp>
      <p:sp>
        <p:nvSpPr>
          <p:cNvPr id="108" name="Shape 108"/>
          <p:cNvSpPr/>
          <p:nvPr/>
        </p:nvSpPr>
        <p:spPr>
          <a:xfrm>
            <a:off x="440360" y="1663275"/>
            <a:ext cx="12124081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Essential Financial Statements</a:t>
            </a:r>
          </a:p>
          <a:p>
            <a:pPr marL="571500" indent="-571500" algn="l">
              <a:buFont typeface="Arial" charset="0"/>
              <a:buChar char="•"/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smtClean="0"/>
              <a:t>Record </a:t>
            </a:r>
            <a:r>
              <a:rPr dirty="0"/>
              <a:t>keeping, accounting &amp; </a:t>
            </a:r>
            <a:r>
              <a:rPr dirty="0" smtClean="0"/>
              <a:t>reporting</a:t>
            </a:r>
            <a:endParaRPr lang="en-US" dirty="0" smtClean="0"/>
          </a:p>
          <a:p>
            <a:pPr marL="571500" indent="-571500" algn="l">
              <a:buFont typeface="Arial" charset="0"/>
              <a:buChar char="•"/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/>
              <a:t>T</a:t>
            </a:r>
            <a:r>
              <a:rPr lang="en-US" sz="4000" b="1" dirty="0" smtClean="0"/>
              <a:t>he Budget</a:t>
            </a:r>
          </a:p>
          <a:p>
            <a:pPr marL="571500" indent="-571500" algn="l">
              <a:buFont typeface="Arial" charset="0"/>
              <a:buChar char="•"/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 smtClean="0"/>
              <a:t>The Statement of Activities (Income Statement)</a:t>
            </a:r>
          </a:p>
          <a:p>
            <a:pPr marL="571500" indent="-571500" algn="l">
              <a:buFont typeface="Arial" charset="0"/>
              <a:buChar char="•"/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 smtClean="0"/>
              <a:t>The Statement of Financial Position  (Balance Sheet)</a:t>
            </a:r>
          </a:p>
          <a:p>
            <a:pPr marL="571500" indent="-571500" algn="l">
              <a:buFont typeface="Arial" charset="0"/>
              <a:buChar char="•"/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b="1" dirty="0" smtClean="0"/>
              <a:t>Dashboard</a:t>
            </a:r>
          </a:p>
          <a:p>
            <a:pPr marL="571500" indent="-571500" algn="l">
              <a:buFont typeface="Arial" charset="0"/>
              <a:buChar char="•"/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000" b="0" dirty="0"/>
          </a:p>
        </p:txBody>
      </p:sp>
    </p:spTree>
    <p:extLst>
      <p:ext uri="{BB962C8B-B14F-4D97-AF65-F5344CB8AC3E}">
        <p14:creationId xmlns:p14="http://schemas.microsoft.com/office/powerpoint/2010/main" val="5946481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Reporting the Numbers</a:t>
            </a:r>
          </a:p>
        </p:txBody>
      </p:sp>
      <p:sp>
        <p:nvSpPr>
          <p:cNvPr id="163" name="Shape 163"/>
          <p:cNvSpPr/>
          <p:nvPr/>
        </p:nvSpPr>
        <p:spPr>
          <a:xfrm>
            <a:off x="440360" y="1548767"/>
            <a:ext cx="12124080" cy="79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Our Income &amp; Expenses	</a:t>
            </a:r>
            <a:endParaRPr sz="3000" b="0" dirty="0"/>
          </a:p>
        </p:txBody>
      </p:sp>
      <p:graphicFrame>
        <p:nvGraphicFramePr>
          <p:cNvPr id="164" name="Chart 164"/>
          <p:cNvGraphicFramePr/>
          <p:nvPr/>
        </p:nvGraphicFramePr>
        <p:xfrm>
          <a:off x="463922" y="2254165"/>
          <a:ext cx="12047861" cy="605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Reporting the Numbers</a:t>
            </a:r>
          </a:p>
        </p:txBody>
      </p:sp>
      <p:sp>
        <p:nvSpPr>
          <p:cNvPr id="169" name="Shape 169"/>
          <p:cNvSpPr/>
          <p:nvPr/>
        </p:nvSpPr>
        <p:spPr>
          <a:xfrm>
            <a:off x="440360" y="1548767"/>
            <a:ext cx="12124080" cy="79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How We’re Using Our </a:t>
            </a:r>
            <a:r>
              <a:rPr dirty="0" smtClean="0"/>
              <a:t>Funds</a:t>
            </a:r>
            <a:endParaRPr sz="3000" b="0" dirty="0"/>
          </a:p>
        </p:txBody>
      </p:sp>
      <p:graphicFrame>
        <p:nvGraphicFramePr>
          <p:cNvPr id="170" name="Chart 170"/>
          <p:cNvGraphicFramePr/>
          <p:nvPr/>
        </p:nvGraphicFramePr>
        <p:xfrm>
          <a:off x="2063261" y="2357798"/>
          <a:ext cx="9369680" cy="582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Reporting the Numbers</a:t>
            </a:r>
          </a:p>
        </p:txBody>
      </p:sp>
      <p:sp>
        <p:nvSpPr>
          <p:cNvPr id="175" name="Shape 175"/>
          <p:cNvSpPr/>
          <p:nvPr/>
        </p:nvSpPr>
        <p:spPr>
          <a:xfrm>
            <a:off x="440360" y="1548767"/>
            <a:ext cx="12124080" cy="79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Membership &amp; Giving Trends	</a:t>
            </a:r>
            <a:endParaRPr sz="3000" b="0" dirty="0"/>
          </a:p>
        </p:txBody>
      </p:sp>
      <p:pic>
        <p:nvPicPr>
          <p:cNvPr id="176" name="Members+Giv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4103" y="2165154"/>
            <a:ext cx="7620001" cy="621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iving by Amount-Circ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1612" y="1879674"/>
            <a:ext cx="7026788" cy="680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Reporting the Numbers</a:t>
            </a:r>
          </a:p>
        </p:txBody>
      </p:sp>
      <p:sp>
        <p:nvSpPr>
          <p:cNvPr id="182" name="Shape 182"/>
          <p:cNvSpPr/>
          <p:nvPr/>
        </p:nvSpPr>
        <p:spPr>
          <a:xfrm>
            <a:off x="440360" y="1548767"/>
            <a:ext cx="12124080" cy="79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Our Giving Picture	</a:t>
            </a:r>
            <a:endParaRPr sz="3000" b="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Reporting the Numbers</a:t>
            </a:r>
          </a:p>
        </p:txBody>
      </p:sp>
      <p:pic>
        <p:nvPicPr>
          <p:cNvPr id="187" name="pledges tall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0268" y="1631958"/>
            <a:ext cx="4610373" cy="754424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546963" y="7986486"/>
            <a:ext cx="598579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2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Graphic courtesy of</a:t>
            </a:r>
          </a:p>
          <a:p>
            <a:pPr algn="r">
              <a:defRPr sz="2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Westminster Congregational UCC</a:t>
            </a:r>
          </a:p>
          <a:p>
            <a:pPr algn="r">
              <a:defRPr sz="2400" i="1">
                <a:latin typeface="Helvetica"/>
                <a:ea typeface="Helvetica"/>
                <a:cs typeface="Helvetica"/>
                <a:sym typeface="Helvetica"/>
              </a:defRPr>
            </a:pPr>
            <a:r>
              <a:t>Spokane WA</a:t>
            </a:r>
          </a:p>
        </p:txBody>
      </p:sp>
      <p:sp>
        <p:nvSpPr>
          <p:cNvPr id="189" name="Shape 189"/>
          <p:cNvSpPr/>
          <p:nvPr/>
        </p:nvSpPr>
        <p:spPr>
          <a:xfrm>
            <a:off x="440360" y="1548767"/>
            <a:ext cx="12124080" cy="79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>
            <a:lvl1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Our Pledging Picture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Who We Are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6742" y="174806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Established in 1993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Cornerstone Fund offers loans to local churches and to other organizations related to the United Church of Christ – loans that help enhance facilities and strengthen ministries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Cornerstone Fund investors create the pool of money that funds those loans, earning an above market rate of return, while helping sustain ministry &amp; supports mission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Together, Cornerstone Fund investors and borrowers build the church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90955" y="8060771"/>
            <a:ext cx="115210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"Investing From the Heart, Building for the Future"</a:t>
            </a:r>
            <a:endParaRPr kumimoji="0" lang="en-US" b="1" i="1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Growing Generous Givers</a:t>
            </a:r>
          </a:p>
        </p:txBody>
      </p:sp>
      <p:sp>
        <p:nvSpPr>
          <p:cNvPr id="209" name="Shape 209"/>
          <p:cNvSpPr/>
          <p:nvPr/>
        </p:nvSpPr>
        <p:spPr>
          <a:xfrm>
            <a:off x="440359" y="1548767"/>
            <a:ext cx="12124081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	</a:t>
            </a:r>
            <a:r>
              <a:rPr sz="3000"/>
              <a:t>Giving is a spiritual discipline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</a:t>
            </a:r>
            <a:r>
              <a:rPr sz="3000" b="0"/>
              <a:t>	</a:t>
            </a:r>
            <a:r>
              <a:rPr sz="3000"/>
              <a:t>The pastor needs to know who gives what</a:t>
            </a:r>
            <a:endParaRPr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3.</a:t>
            </a:r>
            <a:r>
              <a:rPr sz="3000" b="0"/>
              <a:t>	</a:t>
            </a:r>
            <a:r>
              <a:rPr sz="3000"/>
              <a:t>Make giving easy!!</a:t>
            </a:r>
            <a:endParaRPr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4.</a:t>
            </a:r>
            <a:r>
              <a:rPr sz="3000" b="0"/>
              <a:t>	</a:t>
            </a:r>
            <a:r>
              <a:rPr sz="3000"/>
              <a:t>Thank &amp; cultivate your donors!</a:t>
            </a:r>
            <a:endParaRPr sz="3000" b="0"/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Send out quarterly statements 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Giving is a choice — make sure you make your case!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A note from the pastor can be hugely important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Remember: the widow depends on those with more resources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Inspiring Generosity</a:t>
            </a:r>
          </a:p>
        </p:txBody>
      </p:sp>
      <p:sp>
        <p:nvSpPr>
          <p:cNvPr id="223" name="Shape 223"/>
          <p:cNvSpPr/>
          <p:nvPr/>
        </p:nvSpPr>
        <p:spPr>
          <a:xfrm>
            <a:off x="440359" y="1548767"/>
            <a:ext cx="12124081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Narrative Budget	</a:t>
            </a:r>
            <a:r>
              <a:rPr sz="3000" b="0"/>
              <a:t>Page 104</a:t>
            </a:r>
          </a:p>
          <a:p>
            <a:pPr marL="300789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A giving “marketing” document — tell your story!</a:t>
            </a:r>
          </a:p>
          <a:p>
            <a:pPr marL="300789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Does not replace line-item/management financials </a:t>
            </a:r>
          </a:p>
          <a:p>
            <a:pPr marL="300789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More accurately reflects the actual cost of your ministry</a:t>
            </a:r>
          </a:p>
          <a:p>
            <a:pPr marL="300789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Infinitely flexible!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Inspiring Generosity</a:t>
            </a:r>
          </a:p>
        </p:txBody>
      </p:sp>
      <p:sp>
        <p:nvSpPr>
          <p:cNvPr id="238" name="Shape 238"/>
          <p:cNvSpPr/>
          <p:nvPr/>
        </p:nvSpPr>
        <p:spPr>
          <a:xfrm>
            <a:off x="440359" y="1548767"/>
            <a:ext cx="12124081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Narrative Budget	</a:t>
            </a:r>
            <a:r>
              <a:rPr sz="3000" b="0"/>
              <a:t>Page 105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</a:t>
            </a:r>
            <a:r>
              <a:rPr sz="3000" b="0"/>
              <a:t>	</a:t>
            </a:r>
            <a:r>
              <a:rPr sz="3000"/>
              <a:t>Determine your frame with a four or five categories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</a:t>
            </a:r>
            <a:r>
              <a:rPr sz="3000" b="0"/>
              <a:t>	</a:t>
            </a:r>
            <a:r>
              <a:rPr sz="3000"/>
              <a:t>Assign expenses to your categories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3.</a:t>
            </a:r>
            <a:r>
              <a:rPr sz="3000" b="0"/>
              <a:t>	</a:t>
            </a:r>
            <a:r>
              <a:rPr sz="3000"/>
              <a:t>Tell your story in many ways</a:t>
            </a:r>
            <a:endParaRPr sz="3000" b="0"/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Gather photographs!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Use pie charts and other graphics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Use easy-to-read bullet-point lists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Avoid too much narrative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000" b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Church Money Management</a:t>
            </a:r>
          </a:p>
        </p:txBody>
      </p:sp>
      <p:sp>
        <p:nvSpPr>
          <p:cNvPr id="252" name="Shape 252"/>
          <p:cNvSpPr/>
          <p:nvPr/>
        </p:nvSpPr>
        <p:spPr>
          <a:xfrm>
            <a:off x="440360" y="1548767"/>
            <a:ext cx="12124080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Overview	</a:t>
            </a:r>
            <a:endParaRPr sz="3000" b="0" dirty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1.</a:t>
            </a:r>
            <a:r>
              <a:rPr sz="3000" b="0" dirty="0"/>
              <a:t>	10 Important Documents 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	</a:t>
            </a:r>
            <a:r>
              <a:rPr sz="3000" b="0" dirty="0"/>
              <a:t>Protecting the Organization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</a:t>
            </a:r>
            <a:r>
              <a:rPr sz="3000" b="0" dirty="0"/>
              <a:t>	The Treasurer’s Role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4.</a:t>
            </a:r>
            <a:r>
              <a:rPr sz="3000" b="0" dirty="0"/>
              <a:t>	Protecting the Church’s Funds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5.</a:t>
            </a:r>
            <a:r>
              <a:rPr sz="3000" b="0" dirty="0"/>
              <a:t>	Protecting Your People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6.</a:t>
            </a:r>
            <a:r>
              <a:rPr sz="3000" b="0" dirty="0"/>
              <a:t>	Protecting Your Building &amp; Grounds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000" b="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Church Money Management</a:t>
            </a:r>
          </a:p>
        </p:txBody>
      </p:sp>
      <p:sp>
        <p:nvSpPr>
          <p:cNvPr id="257" name="Shape 257"/>
          <p:cNvSpPr/>
          <p:nvPr/>
        </p:nvSpPr>
        <p:spPr>
          <a:xfrm>
            <a:off x="440360" y="1548767"/>
            <a:ext cx="12124080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Ten Important </a:t>
            </a:r>
            <a:r>
              <a:rPr dirty="0" smtClean="0"/>
              <a:t>Documents</a:t>
            </a:r>
            <a:endParaRPr sz="3000" b="0" dirty="0"/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1.	</a:t>
            </a:r>
            <a:r>
              <a:rPr sz="3000" b="0" dirty="0"/>
              <a:t>Articles of Incorporation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</a:t>
            </a:r>
            <a:r>
              <a:rPr sz="3000" b="0" dirty="0"/>
              <a:t>	Constitution &amp; Bylaws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</a:t>
            </a:r>
            <a:r>
              <a:rPr sz="3000" b="0" dirty="0"/>
              <a:t>	Minutes of all meetings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4.</a:t>
            </a:r>
            <a:r>
              <a:rPr sz="3000" b="0" dirty="0"/>
              <a:t>	Annual Meeting reports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5.</a:t>
            </a:r>
            <a:r>
              <a:rPr sz="3000" b="0" dirty="0"/>
              <a:t>	Member roster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6.</a:t>
            </a:r>
            <a:r>
              <a:rPr sz="3000" b="0" dirty="0"/>
              <a:t>	Financial records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7.</a:t>
            </a:r>
            <a:r>
              <a:rPr sz="3000" b="0" dirty="0"/>
              <a:t>	Insurance policies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8.</a:t>
            </a:r>
            <a:r>
              <a:rPr sz="3000" b="0" dirty="0"/>
              <a:t>	Tax records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9.</a:t>
            </a:r>
            <a:r>
              <a:rPr sz="3000" b="0" dirty="0"/>
              <a:t>	Employment records</a:t>
            </a:r>
          </a:p>
          <a:p>
            <a:pPr algn="l">
              <a:tabLst>
                <a:tab pos="7112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10.</a:t>
            </a:r>
            <a:r>
              <a:rPr sz="3000" b="0" dirty="0"/>
              <a:t>	Deeds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Church Money Management</a:t>
            </a:r>
          </a:p>
        </p:txBody>
      </p:sp>
      <p:sp>
        <p:nvSpPr>
          <p:cNvPr id="312" name="Shape 312"/>
          <p:cNvSpPr/>
          <p:nvPr/>
        </p:nvSpPr>
        <p:spPr>
          <a:xfrm>
            <a:off x="440360" y="1548767"/>
            <a:ext cx="12124080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Protecting the Church’s Funds	</a:t>
            </a:r>
            <a:r>
              <a:rPr sz="3000" b="0"/>
              <a:t>Page 47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	</a:t>
            </a:r>
            <a:r>
              <a:rPr sz="3000"/>
              <a:t>Financial (dual!) controls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</a:t>
            </a:r>
            <a:r>
              <a:rPr sz="3000" b="0"/>
              <a:t>	</a:t>
            </a:r>
            <a:r>
              <a:rPr sz="3000"/>
              <a:t>Financial policies &amp; procedures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3.</a:t>
            </a:r>
            <a:r>
              <a:rPr sz="3000" b="0"/>
              <a:t>	</a:t>
            </a:r>
            <a:r>
              <a:rPr sz="3000"/>
              <a:t>Gift Acceptance Policy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4.</a:t>
            </a:r>
            <a:r>
              <a:rPr sz="3000" b="0"/>
              <a:t>	</a:t>
            </a:r>
            <a:r>
              <a:rPr sz="3000"/>
              <a:t>Comprehensive endowment policy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5.</a:t>
            </a:r>
            <a:r>
              <a:rPr sz="3000" b="0"/>
              <a:t>	</a:t>
            </a:r>
            <a:r>
              <a:rPr sz="3000"/>
              <a:t>Spending from an endowment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6.</a:t>
            </a:r>
            <a:r>
              <a:rPr sz="3000" b="0"/>
              <a:t>	</a:t>
            </a:r>
            <a:r>
              <a:rPr sz="3000"/>
              <a:t>Audits </a:t>
            </a:r>
            <a:r>
              <a:rPr sz="3000" b="0"/>
              <a:t>(p 63)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/>
              <a:t>What audits accomplish 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/>
              <a:t>Using the audit checklist to develop financial policies &amp; procedures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/>
              <a:t>Trading audit services with another church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Church Money Management</a:t>
            </a:r>
          </a:p>
        </p:txBody>
      </p:sp>
      <p:sp>
        <p:nvSpPr>
          <p:cNvPr id="332" name="Shape 332"/>
          <p:cNvSpPr/>
          <p:nvPr/>
        </p:nvSpPr>
        <p:spPr>
          <a:xfrm>
            <a:off x="440360" y="1548767"/>
            <a:ext cx="12368141" cy="7561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/>
          <a:lstStyle/>
          <a:p>
            <a:pPr algn="l">
              <a:tabLst>
                <a:tab pos="482600" algn="l"/>
                <a:tab pos="11912600" algn="r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Protecting Your Building &amp; Grounds</a:t>
            </a:r>
            <a:r>
              <a:rPr/>
              <a:t>	</a:t>
            </a:r>
            <a:endParaRPr sz="3000" b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1.	</a:t>
            </a:r>
            <a:r>
              <a:rPr sz="3000" dirty="0"/>
              <a:t>Preventing slips, trips &amp; falls</a:t>
            </a:r>
            <a:endParaRPr sz="3000" b="0" dirty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2.</a:t>
            </a:r>
            <a:r>
              <a:rPr sz="3000" b="0" dirty="0"/>
              <a:t>	</a:t>
            </a:r>
            <a:r>
              <a:rPr sz="3000" dirty="0"/>
              <a:t>Facilities Self-Inspection Checklist</a:t>
            </a:r>
            <a:endParaRPr sz="3000" b="0" dirty="0"/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3.</a:t>
            </a:r>
            <a:r>
              <a:rPr sz="3000" b="0" dirty="0"/>
              <a:t>	</a:t>
            </a:r>
            <a:r>
              <a:rPr sz="3000" dirty="0"/>
              <a:t>Comparing Insurance Coverages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 dirty="0"/>
              <a:t>Directors &amp; Officers, Bonding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 dirty="0"/>
              <a:t>Misconduct coverage</a:t>
            </a:r>
          </a:p>
          <a:p>
            <a:pPr marL="787528" lvl="1" indent="-300789" algn="l">
              <a:buSzPct val="100000"/>
              <a:buChar char="•"/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b="0" dirty="0"/>
              <a:t>Volunteer organizations</a:t>
            </a:r>
          </a:p>
          <a:p>
            <a:pPr algn="l">
              <a:tabLst>
                <a:tab pos="482600" algn="l"/>
              </a:tabLst>
              <a:defRPr sz="4000" b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000" b="0"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nserted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1168" y="2602295"/>
            <a:ext cx="8582464" cy="4549010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0" y="9664700"/>
            <a:ext cx="13004800" cy="2032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2564440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How UCCCF Partners with CB&amp;LF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6742" y="155168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6" name="Shape 90"/>
          <p:cNvSpPr/>
          <p:nvPr/>
        </p:nvSpPr>
        <p:spPr>
          <a:xfrm>
            <a:off x="589142" y="170408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We help you navigate which one of us you should be talking to about your specific needs – take the guesswork out of “</a:t>
            </a:r>
            <a:r>
              <a:rPr lang="en-US" sz="3000" i="1" dirty="0" smtClean="0"/>
              <a:t>who</a:t>
            </a:r>
            <a:r>
              <a:rPr lang="en-US" sz="3000" dirty="0" smtClean="0"/>
              <a:t> does </a:t>
            </a:r>
            <a:r>
              <a:rPr lang="en-US" sz="3000" i="1" dirty="0" smtClean="0"/>
              <a:t>what</a:t>
            </a:r>
            <a:r>
              <a:rPr lang="en-US" sz="3000" dirty="0" smtClean="0"/>
              <a:t>?”</a:t>
            </a:r>
            <a:endParaRPr lang="en-US" sz="4000" dirty="0" smtClean="0"/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Identify Larger Scale projects that have big impact to further the mission and jointly provide funding and advice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Market together and share some back office resources to be better stewards of our funding – “Divide and Conquer”!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Regularly meet and partner with other financial ministries, both inside and outside of the denomination, to share best practices and realize even greater economies of scale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9362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2564440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Together, what can we do for you?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6742" y="155168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6" name="Shape 90"/>
          <p:cNvSpPr/>
          <p:nvPr/>
        </p:nvSpPr>
        <p:spPr>
          <a:xfrm>
            <a:off x="589142" y="170408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Help you Get Organized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Be a Sounding Board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Ask Tough Questions in a Safe Environment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Help you Identify where you are in the “Church Lifecycle”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Look for the Win-Win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We are here to Benefit the Church not Stockholders 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We can help no matter where you are in the Lifecycle!</a:t>
            </a:r>
            <a:endParaRPr lang="en-US" dirty="0" smtClean="0"/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4466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2564440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Together, what can we do for you?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6742" y="155168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6" name="Shape 90"/>
          <p:cNvSpPr/>
          <p:nvPr/>
        </p:nvSpPr>
        <p:spPr>
          <a:xfrm>
            <a:off x="589142" y="1704087"/>
            <a:ext cx="11704458" cy="7374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How Many of You</a:t>
            </a:r>
            <a:r>
              <a:rPr lang="mr-IN" sz="3000" dirty="0" smtClean="0"/>
              <a:t>…</a:t>
            </a:r>
            <a:r>
              <a:rPr lang="en-US" sz="3000" dirty="0" smtClean="0"/>
              <a:t> 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Have aging/declining membership and worry about how to attract young members?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Have a building that is also aging and within the next years may need roof repairs/new heating &amp; cooling/new lighting or audio/accessibility accommodations/windows/general repairs?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Are looking for other sources of revenue to help balance your budget?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Have had to cut programs or can't offer ministries that you would like to due to building constraints?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72348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0464801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What We Provide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6742" y="1143000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1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 smtClean="0"/>
              <a:t>Invest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We offer investments to individuals, churches &amp; other entities that include 6 months to 5 year term notes, a money-market styled demand account, and retirement vehicles; all with interest rates that rank at the top of national averages</a:t>
            </a:r>
          </a:p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 smtClean="0"/>
              <a:t>Borrow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We offer flexible borrowing options, right for your Church that range from fixed rate and adjustable loans, adjustable rate lines of credit and even an Eco-Loan designed for “green projects”</a:t>
            </a:r>
          </a:p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000" dirty="0" smtClean="0"/>
              <a:t>Learn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 smtClean="0"/>
              <a:t>We offer, or refer you to, seminars &amp; workshops that will sharpen your leadership and financial management skills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8165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40880" y="4220936"/>
            <a:ext cx="12123040" cy="1377514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>
              <a:defRPr sz="8000" b="1" i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smtClean="0"/>
              <a:t>l</a:t>
            </a:r>
            <a:r>
              <a:rPr lang="en-US" dirty="0" smtClean="0"/>
              <a:t>nvest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3178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0360" y="0"/>
            <a:ext cx="12564440" cy="990601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 algn="l">
              <a:defRPr sz="50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Investment Offerings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436742" y="1551688"/>
            <a:ext cx="11704458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6" name="Shape 90"/>
          <p:cNvSpPr/>
          <p:nvPr/>
        </p:nvSpPr>
        <p:spPr>
          <a:xfrm>
            <a:off x="474388" y="1694624"/>
            <a:ext cx="12869257" cy="5928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Available to Individual Members, Churches, &amp; Related Entities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Demand Notes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Term Notes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IRA's (Traditional/Roth)</a:t>
            </a:r>
            <a:endParaRPr lang="en-US" sz="3000" dirty="0"/>
          </a:p>
          <a:p>
            <a:pPr algn="l">
              <a:spcBef>
                <a:spcPts val="3200"/>
              </a:spcBef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FUTURE OFFERINGS/FOCUS GROUP: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HSA (Health Savings Accounts)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Education Savings Accounts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000" dirty="0" smtClean="0"/>
              <a:t>Estimated Quarterly Tax Payments</a:t>
            </a:r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3000" dirty="0" smtClean="0"/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dirty="0" smtClean="0"/>
          </a:p>
          <a:p>
            <a:pPr marL="457200" indent="-457200" algn="l">
              <a:spcBef>
                <a:spcPts val="3200"/>
              </a:spcBef>
              <a:buFont typeface="Arial" panose="020B0604020202020204" pitchFamily="34" charset="0"/>
              <a:buChar char="•"/>
              <a:defRPr sz="3000"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8008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13106400" cy="990600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197966" y="9668541"/>
            <a:ext cx="13261589" cy="186659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40880" y="4220936"/>
            <a:ext cx="12123040" cy="1377514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01600" tIns="101600" rIns="101600" bIns="101600" anchor="b"/>
          <a:lstStyle>
            <a:lvl1pPr>
              <a:defRPr sz="8000" b="1" i="1">
                <a:solidFill>
                  <a:srgbClr val="004B8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/>
              <a:t>Borrow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47572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676</Words>
  <Application>Microsoft Office PowerPoint</Application>
  <PresentationFormat>Custom</PresentationFormat>
  <Paragraphs>152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Coyne</dc:creator>
  <cp:lastModifiedBy>Scott Davis</cp:lastModifiedBy>
  <cp:revision>86</cp:revision>
  <dcterms:modified xsi:type="dcterms:W3CDTF">2017-03-01T19:16:30Z</dcterms:modified>
</cp:coreProperties>
</file>