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9" r:id="rId3"/>
    <p:sldId id="258" r:id="rId4"/>
    <p:sldId id="260" r:id="rId5"/>
    <p:sldId id="261" r:id="rId6"/>
    <p:sldId id="263" r:id="rId7"/>
    <p:sldId id="265" r:id="rId8"/>
    <p:sldId id="266" r:id="rId9"/>
    <p:sldId id="267" r:id="rId10"/>
    <p:sldId id="268" r:id="rId11"/>
    <p:sldId id="269" r:id="rId12"/>
    <p:sldId id="270" r:id="rId13"/>
    <p:sldId id="271" r:id="rId14"/>
    <p:sldId id="264" r:id="rId15"/>
    <p:sldId id="272" r:id="rId16"/>
    <p:sldId id="273" r:id="rId17"/>
    <p:sldId id="262"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4" autoAdjust="0"/>
    <p:restoredTop sz="94660"/>
  </p:normalViewPr>
  <p:slideViewPr>
    <p:cSldViewPr>
      <p:cViewPr>
        <p:scale>
          <a:sx n="74" d="100"/>
          <a:sy n="74" d="100"/>
        </p:scale>
        <p:origin x="-162"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991FC0-5C2B-4431-98FF-5C840A22C15C}"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5DBE9-319B-496B-9ECD-26D33BC68D9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91FC0-5C2B-4431-98FF-5C840A22C15C}"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5DBE9-319B-496B-9ECD-26D33BC68D9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991FC0-5C2B-4431-98FF-5C840A22C15C}"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5DBE9-319B-496B-9ECD-26D33BC68D9F}"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91FC0-5C2B-4431-98FF-5C840A22C15C}"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5DBE9-319B-496B-9ECD-26D33BC68D9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991FC0-5C2B-4431-98FF-5C840A22C15C}"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5DBE9-319B-496B-9ECD-26D33BC68D9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0991FC0-5C2B-4431-98FF-5C840A22C15C}"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5DBE9-319B-496B-9ECD-26D33BC68D9F}"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991FC0-5C2B-4431-98FF-5C840A22C15C}" type="datetimeFigureOut">
              <a:rPr lang="en-US" smtClean="0"/>
              <a:t>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5DBE9-319B-496B-9ECD-26D33BC68D9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991FC0-5C2B-4431-98FF-5C840A22C15C}" type="datetimeFigureOut">
              <a:rPr lang="en-US" smtClean="0"/>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5DBE9-319B-496B-9ECD-26D33BC68D9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0991FC0-5C2B-4431-98FF-5C840A22C15C}" type="datetimeFigureOut">
              <a:rPr lang="en-US" smtClean="0"/>
              <a:t>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5DBE9-319B-496B-9ECD-26D33BC68D9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991FC0-5C2B-4431-98FF-5C840A22C15C}"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5DBE9-319B-496B-9ECD-26D33BC68D9F}"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91FC0-5C2B-4431-98FF-5C840A22C15C}"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5DBE9-319B-496B-9ECD-26D33BC68D9F}"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0991FC0-5C2B-4431-98FF-5C840A22C15C}" type="datetimeFigureOut">
              <a:rPr lang="en-US" smtClean="0"/>
              <a:t>3/1/2017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395DBE9-319B-496B-9ECD-26D33BC68D9F}"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Hei6qWm1Ii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mitchells@ucc.org" TargetMode="External"/><Relationship Id="rId7" Type="http://schemas.openxmlformats.org/officeDocument/2006/relationships/hyperlink" Target="mailto:balthisd@ucc.org" TargetMode="External"/><Relationship Id="rId2" Type="http://schemas.openxmlformats.org/officeDocument/2006/relationships/hyperlink" Target="mailto:dugganp@ucc.org" TargetMode="External"/><Relationship Id="rId1" Type="http://schemas.openxmlformats.org/officeDocument/2006/relationships/slideLayout" Target="../slideLayouts/slideLayout2.xml"/><Relationship Id="rId6" Type="http://schemas.openxmlformats.org/officeDocument/2006/relationships/hyperlink" Target="mailto:copeland@ucc.org" TargetMode="External"/><Relationship Id="rId5" Type="http://schemas.openxmlformats.org/officeDocument/2006/relationships/hyperlink" Target="mailto:framelie@ucc.org" TargetMode="External"/><Relationship Id="rId4" Type="http://schemas.openxmlformats.org/officeDocument/2006/relationships/hyperlink" Target="mailto:ragins@ucc.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14919" y="2876418"/>
            <a:ext cx="6322100" cy="30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smtClean="0">
                <a:solidFill>
                  <a:schemeClr val="tx2">
                    <a:lumMod val="50000"/>
                  </a:schemeClr>
                </a:solidFill>
                <a:latin typeface="Times New Roman" panose="02020603050405020304" pitchFamily="18" charset="0"/>
                <a:cs typeface="Times New Roman" panose="02020603050405020304" pitchFamily="18" charset="0"/>
              </a:rPr>
              <a:t>God Is Still Building </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solidFill>
                  <a:schemeClr val="accent3">
                    <a:lumMod val="60000"/>
                    <a:lumOff val="40000"/>
                  </a:schemeClr>
                </a:solidFill>
                <a:latin typeface="Times New Roman" panose="02020603050405020304" pitchFamily="18" charset="0"/>
                <a:cs typeface="Times New Roman" panose="02020603050405020304" pitchFamily="18" charset="0"/>
              </a:rPr>
              <a:t>We are here to “</a:t>
            </a:r>
            <a:r>
              <a:rPr lang="en-US" b="1" dirty="0" err="1" smtClean="0">
                <a:solidFill>
                  <a:schemeClr val="accent3">
                    <a:lumMod val="60000"/>
                    <a:lumOff val="40000"/>
                  </a:schemeClr>
                </a:solidFill>
                <a:latin typeface="Times New Roman" panose="02020603050405020304" pitchFamily="18" charset="0"/>
                <a:cs typeface="Times New Roman" panose="02020603050405020304" pitchFamily="18" charset="0"/>
              </a:rPr>
              <a:t>Kokua</a:t>
            </a:r>
            <a:r>
              <a:rPr lang="en-US" b="1" dirty="0" smtClean="0">
                <a:solidFill>
                  <a:schemeClr val="accent3">
                    <a:lumMod val="60000"/>
                    <a:lumOff val="40000"/>
                  </a:schemeClr>
                </a:solidFill>
                <a:latin typeface="Times New Roman" panose="02020603050405020304" pitchFamily="18" charset="0"/>
                <a:cs typeface="Times New Roman" panose="02020603050405020304" pitchFamily="18" charset="0"/>
              </a:rPr>
              <a:t>”</a:t>
            </a:r>
            <a:endParaRPr lang="en-US" dirty="0">
              <a:solidFill>
                <a:schemeClr val="accent3">
                  <a:lumMod val="60000"/>
                  <a:lumOff val="40000"/>
                </a:schemeClr>
              </a:solidFill>
            </a:endParaRPr>
          </a:p>
        </p:txBody>
      </p:sp>
    </p:spTree>
    <p:extLst>
      <p:ext uri="{BB962C8B-B14F-4D97-AF65-F5344CB8AC3E}">
        <p14:creationId xmlns:p14="http://schemas.microsoft.com/office/powerpoint/2010/main" val="35925864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514600"/>
            <a:ext cx="8991599" cy="4267200"/>
          </a:xfrm>
        </p:spPr>
        <p:txBody>
          <a:bodyPr>
            <a:normAutofit/>
          </a:bodyPr>
          <a:lstStyle/>
          <a:p>
            <a:r>
              <a:rPr lang="en-US" altLang="en-US" sz="2800" b="1" i="1" dirty="0" smtClean="0">
                <a:solidFill>
                  <a:schemeClr val="accent1">
                    <a:lumMod val="75000"/>
                  </a:schemeClr>
                </a:solidFill>
                <a:ea typeface="Verdana" pitchFamily="34" charset="0"/>
                <a:cs typeface="Arial" charset="0"/>
              </a:rPr>
              <a:t>In order to carry out the mission of the church and achieve its goals….</a:t>
            </a:r>
          </a:p>
          <a:p>
            <a:endParaRPr lang="en-US" altLang="en-US" sz="2800" b="1" i="1" dirty="0" smtClean="0">
              <a:solidFill>
                <a:schemeClr val="accent1">
                  <a:lumMod val="75000"/>
                </a:schemeClr>
              </a:solidFill>
              <a:ea typeface="Verdana" pitchFamily="34" charset="0"/>
              <a:cs typeface="Arial" charset="0"/>
            </a:endParaRPr>
          </a:p>
          <a:p>
            <a:r>
              <a:rPr lang="en-US" altLang="en-US" sz="2800" b="1" i="1" dirty="0" smtClean="0">
                <a:solidFill>
                  <a:schemeClr val="accent1">
                    <a:lumMod val="75000"/>
                  </a:schemeClr>
                </a:solidFill>
                <a:ea typeface="Verdana" pitchFamily="34" charset="0"/>
                <a:cs typeface="Arial" charset="0"/>
              </a:rPr>
              <a:t>The church must be able to effectively estimate both future revenue and future expenses</a:t>
            </a:r>
          </a:p>
          <a:p>
            <a:endParaRPr lang="en-US" altLang="en-US" sz="2800" b="1" i="1" dirty="0" smtClean="0">
              <a:solidFill>
                <a:schemeClr val="accent1">
                  <a:lumMod val="75000"/>
                </a:schemeClr>
              </a:solidFill>
              <a:ea typeface="Verdana" pitchFamily="34" charset="0"/>
              <a:cs typeface="Arial" charset="0"/>
            </a:endParaRPr>
          </a:p>
          <a:p>
            <a:r>
              <a:rPr lang="en-US" altLang="en-US" sz="2800" b="1" i="1" dirty="0" smtClean="0">
                <a:solidFill>
                  <a:schemeClr val="accent1">
                    <a:lumMod val="75000"/>
                  </a:schemeClr>
                </a:solidFill>
                <a:ea typeface="Verdana" pitchFamily="34" charset="0"/>
                <a:cs typeface="Arial" charset="0"/>
              </a:rPr>
              <a:t>The efforts put into accounting and data management will pay dividends in the end</a:t>
            </a:r>
          </a:p>
          <a:p>
            <a:pPr marL="0" indent="0">
              <a:buNone/>
            </a:pPr>
            <a:endParaRPr lang="en-US" dirty="0"/>
          </a:p>
        </p:txBody>
      </p:sp>
      <p:sp>
        <p:nvSpPr>
          <p:cNvPr id="2" name="Title 1"/>
          <p:cNvSpPr>
            <a:spLocks noGrp="1"/>
          </p:cNvSpPr>
          <p:nvPr>
            <p:ph type="title"/>
          </p:nvPr>
        </p:nvSpPr>
        <p:spPr/>
        <p:txBody>
          <a:bodyPr/>
          <a:lstStyle/>
          <a:p>
            <a:r>
              <a:rPr lang="en-US" altLang="en-US" b="1" i="1" u="sng" dirty="0" smtClean="0">
                <a:solidFill>
                  <a:schemeClr val="accent5">
                    <a:lumMod val="75000"/>
                  </a:schemeClr>
                </a:solidFill>
                <a:latin typeface="Book Antiqua" pitchFamily="18" charset="0"/>
                <a:ea typeface="Verdana" pitchFamily="34" charset="0"/>
                <a:cs typeface="Verdana" pitchFamily="34" charset="0"/>
              </a:rPr>
              <a:t>PLANNING &amp; FORECASTING</a:t>
            </a:r>
            <a:endParaRPr lang="en-US" dirty="0">
              <a:solidFill>
                <a:schemeClr val="accent5">
                  <a:lumMod val="75000"/>
                </a:schemeClr>
              </a:solidFill>
            </a:endParaRPr>
          </a:p>
        </p:txBody>
      </p:sp>
    </p:spTree>
    <p:extLst>
      <p:ext uri="{BB962C8B-B14F-4D97-AF65-F5344CB8AC3E}">
        <p14:creationId xmlns:p14="http://schemas.microsoft.com/office/powerpoint/2010/main" val="28959725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90800"/>
            <a:ext cx="8839199" cy="3962400"/>
          </a:xfrm>
        </p:spPr>
        <p:txBody>
          <a:bodyPr/>
          <a:lstStyle/>
          <a:p>
            <a:pPr marL="0" indent="0">
              <a:buNone/>
            </a:pPr>
            <a:r>
              <a:rPr lang="en-US" altLang="en-US" sz="2800" b="1" i="1" dirty="0" smtClean="0">
                <a:solidFill>
                  <a:schemeClr val="accent1">
                    <a:lumMod val="75000"/>
                  </a:schemeClr>
                </a:solidFill>
                <a:latin typeface="Book Antiqua" pitchFamily="18" charset="0"/>
                <a:ea typeface="Verdana" pitchFamily="34" charset="0"/>
                <a:cs typeface="Verdana" pitchFamily="34" charset="0"/>
              </a:rPr>
              <a:t>The (Narrative) Budget:</a:t>
            </a:r>
            <a:endParaRPr lang="en-US" altLang="en-US" sz="2800" b="1" i="1" dirty="0" smtClean="0">
              <a:solidFill>
                <a:schemeClr val="accent1">
                  <a:lumMod val="75000"/>
                </a:schemeClr>
              </a:solidFill>
            </a:endParaRPr>
          </a:p>
          <a:p>
            <a:pPr marL="0" indent="0">
              <a:buNone/>
            </a:pPr>
            <a:r>
              <a:rPr lang="en-US" altLang="en-US" sz="2800" b="1" dirty="0" smtClean="0">
                <a:solidFill>
                  <a:schemeClr val="accent1">
                    <a:lumMod val="75000"/>
                  </a:schemeClr>
                </a:solidFill>
              </a:rPr>
              <a:t>	 </a:t>
            </a:r>
            <a:r>
              <a:rPr lang="en-US" altLang="en-US" sz="2800" b="1" i="1" dirty="0" smtClean="0">
                <a:solidFill>
                  <a:schemeClr val="accent1">
                    <a:lumMod val="75000"/>
                  </a:schemeClr>
                </a:solidFill>
              </a:rPr>
              <a:t>A well-constructed budget expresses or 			demonstrates:</a:t>
            </a:r>
          </a:p>
          <a:p>
            <a:pPr marL="0" indent="0">
              <a:buNone/>
            </a:pPr>
            <a:r>
              <a:rPr lang="en-US" altLang="en-US" sz="2800" b="1" i="1" dirty="0" smtClean="0">
                <a:solidFill>
                  <a:schemeClr val="accent1">
                    <a:lumMod val="75000"/>
                  </a:schemeClr>
                </a:solidFill>
              </a:rPr>
              <a:t>	    - The Mission Statement</a:t>
            </a:r>
          </a:p>
          <a:p>
            <a:pPr marL="0" indent="0">
              <a:buNone/>
            </a:pPr>
            <a:r>
              <a:rPr lang="en-US" altLang="en-US" sz="2800" b="1" i="1" dirty="0" smtClean="0">
                <a:solidFill>
                  <a:schemeClr val="accent1">
                    <a:lumMod val="75000"/>
                  </a:schemeClr>
                </a:solidFill>
              </a:rPr>
              <a:t>	    - Transparent communication</a:t>
            </a:r>
          </a:p>
          <a:p>
            <a:pPr marL="0" indent="0">
              <a:buNone/>
            </a:pPr>
            <a:r>
              <a:rPr lang="en-US" altLang="en-US" sz="2800" b="1" i="1" dirty="0" smtClean="0">
                <a:solidFill>
                  <a:schemeClr val="accent1">
                    <a:lumMod val="75000"/>
                  </a:schemeClr>
                </a:solidFill>
              </a:rPr>
              <a:t>	    - An opportunity to get buy-in for the mission</a:t>
            </a:r>
          </a:p>
          <a:p>
            <a:pPr marL="0" indent="0">
              <a:buNone/>
            </a:pPr>
            <a:r>
              <a:rPr lang="en-US" altLang="en-US" sz="2800" b="1" i="1" dirty="0" smtClean="0">
                <a:solidFill>
                  <a:schemeClr val="accent1">
                    <a:lumMod val="75000"/>
                  </a:schemeClr>
                </a:solidFill>
              </a:rPr>
              <a:t>	    - An opportunity to dream together	</a:t>
            </a:r>
          </a:p>
          <a:p>
            <a:endParaRPr lang="en-US" dirty="0"/>
          </a:p>
        </p:txBody>
      </p:sp>
      <p:sp>
        <p:nvSpPr>
          <p:cNvPr id="2" name="Title 1"/>
          <p:cNvSpPr>
            <a:spLocks noGrp="1"/>
          </p:cNvSpPr>
          <p:nvPr>
            <p:ph type="title"/>
          </p:nvPr>
        </p:nvSpPr>
        <p:spPr/>
        <p:txBody>
          <a:bodyPr/>
          <a:lstStyle/>
          <a:p>
            <a:r>
              <a:rPr lang="en-US" altLang="en-US" b="1" i="1" u="sng" dirty="0" smtClean="0">
                <a:solidFill>
                  <a:schemeClr val="accent5">
                    <a:lumMod val="75000"/>
                  </a:schemeClr>
                </a:solidFill>
                <a:latin typeface="Book Antiqua" pitchFamily="18" charset="0"/>
                <a:ea typeface="Verdana" pitchFamily="34" charset="0"/>
                <a:cs typeface="Verdana" pitchFamily="34" charset="0"/>
              </a:rPr>
              <a:t>PLANNING &amp; FORECASTING</a:t>
            </a:r>
            <a:endParaRPr lang="en-US" dirty="0">
              <a:solidFill>
                <a:schemeClr val="accent5">
                  <a:lumMod val="75000"/>
                </a:schemeClr>
              </a:solidFill>
            </a:endParaRPr>
          </a:p>
        </p:txBody>
      </p:sp>
    </p:spTree>
    <p:extLst>
      <p:ext uri="{BB962C8B-B14F-4D97-AF65-F5344CB8AC3E}">
        <p14:creationId xmlns:p14="http://schemas.microsoft.com/office/powerpoint/2010/main" val="1025250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90800"/>
            <a:ext cx="8839200" cy="4114800"/>
          </a:xfrm>
        </p:spPr>
        <p:txBody>
          <a:bodyPr>
            <a:normAutofit fontScale="92500" lnSpcReduction="20000"/>
          </a:bodyPr>
          <a:lstStyle/>
          <a:p>
            <a:pPr>
              <a:lnSpc>
                <a:spcPct val="150000"/>
              </a:lnSpc>
              <a:buFontTx/>
              <a:buChar char="•"/>
            </a:pPr>
            <a:r>
              <a:rPr lang="en-US" altLang="en-US" sz="2800" b="1" i="1" dirty="0" smtClean="0">
                <a:solidFill>
                  <a:schemeClr val="accent1">
                    <a:lumMod val="75000"/>
                  </a:schemeClr>
                </a:solidFill>
                <a:ea typeface="Verdana" pitchFamily="34" charset="0"/>
                <a:cs typeface="Arial" charset="0"/>
              </a:rPr>
              <a:t>Does the church encourage (and facilitate) membership to fulfill pledges monthly?</a:t>
            </a:r>
          </a:p>
          <a:p>
            <a:pPr>
              <a:lnSpc>
                <a:spcPct val="150000"/>
              </a:lnSpc>
              <a:buFontTx/>
              <a:buChar char="•"/>
            </a:pPr>
            <a:r>
              <a:rPr lang="en-US" altLang="en-US" sz="2800" b="1" i="1" dirty="0" smtClean="0">
                <a:solidFill>
                  <a:schemeClr val="accent1">
                    <a:lumMod val="75000"/>
                  </a:schemeClr>
                </a:solidFill>
                <a:ea typeface="Verdana" pitchFamily="34" charset="0"/>
                <a:cs typeface="Arial" charset="0"/>
              </a:rPr>
              <a:t>Does the church throw away money on excessive interest charges, late fees and/or insufficient funds charges?</a:t>
            </a:r>
          </a:p>
          <a:p>
            <a:pPr>
              <a:lnSpc>
                <a:spcPct val="150000"/>
              </a:lnSpc>
              <a:buFontTx/>
              <a:buChar char="•"/>
            </a:pPr>
            <a:r>
              <a:rPr lang="en-US" altLang="en-US" sz="2800" b="1" i="1" dirty="0" smtClean="0">
                <a:solidFill>
                  <a:schemeClr val="accent1">
                    <a:lumMod val="75000"/>
                  </a:schemeClr>
                </a:solidFill>
                <a:ea typeface="Verdana" pitchFamily="34" charset="0"/>
                <a:cs typeface="Arial" charset="0"/>
              </a:rPr>
              <a:t>Does the church have reserves equal to twelve months expenses?</a:t>
            </a:r>
          </a:p>
          <a:p>
            <a:pPr>
              <a:lnSpc>
                <a:spcPct val="150000"/>
              </a:lnSpc>
              <a:buFontTx/>
              <a:buChar char="•"/>
            </a:pPr>
            <a:r>
              <a:rPr lang="en-US" altLang="en-US" sz="2800" b="1" i="1" dirty="0" smtClean="0">
                <a:solidFill>
                  <a:schemeClr val="accent1">
                    <a:lumMod val="75000"/>
                  </a:schemeClr>
                </a:solidFill>
                <a:ea typeface="Verdana" pitchFamily="34" charset="0"/>
                <a:cs typeface="Arial" charset="0"/>
              </a:rPr>
              <a:t>Does the church have a capital budget?</a:t>
            </a:r>
          </a:p>
          <a:p>
            <a:pPr marL="0" indent="0">
              <a:buNone/>
            </a:pPr>
            <a:endParaRPr lang="en-US" dirty="0"/>
          </a:p>
        </p:txBody>
      </p:sp>
      <p:sp>
        <p:nvSpPr>
          <p:cNvPr id="2" name="Title 1"/>
          <p:cNvSpPr>
            <a:spLocks noGrp="1"/>
          </p:cNvSpPr>
          <p:nvPr>
            <p:ph type="title"/>
          </p:nvPr>
        </p:nvSpPr>
        <p:spPr/>
        <p:txBody>
          <a:bodyPr/>
          <a:lstStyle/>
          <a:p>
            <a:r>
              <a:rPr lang="en-US" altLang="en-US" b="1" i="1" u="sng" dirty="0" smtClean="0">
                <a:solidFill>
                  <a:schemeClr val="accent5">
                    <a:lumMod val="75000"/>
                  </a:schemeClr>
                </a:solidFill>
                <a:ea typeface="Verdana" pitchFamily="34" charset="0"/>
                <a:cs typeface="Arial" charset="0"/>
              </a:rPr>
              <a:t>CAPITAL MANAGEMENT</a:t>
            </a:r>
            <a:endParaRPr lang="en-US" dirty="0">
              <a:solidFill>
                <a:schemeClr val="accent5">
                  <a:lumMod val="75000"/>
                </a:schemeClr>
              </a:solidFill>
            </a:endParaRPr>
          </a:p>
        </p:txBody>
      </p:sp>
    </p:spTree>
    <p:extLst>
      <p:ext uri="{BB962C8B-B14F-4D97-AF65-F5344CB8AC3E}">
        <p14:creationId xmlns:p14="http://schemas.microsoft.com/office/powerpoint/2010/main" val="19158906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514600"/>
            <a:ext cx="8991599" cy="4191000"/>
          </a:xfrm>
        </p:spPr>
        <p:txBody>
          <a:bodyPr>
            <a:normAutofit lnSpcReduction="10000"/>
          </a:bodyPr>
          <a:lstStyle/>
          <a:p>
            <a:r>
              <a:rPr lang="en-US" altLang="en-US" sz="2200" b="1" i="1" dirty="0" smtClean="0">
                <a:solidFill>
                  <a:schemeClr val="accent1">
                    <a:lumMod val="75000"/>
                  </a:schemeClr>
                </a:solidFill>
                <a:latin typeface="Arial Black" panose="020B0A04020102020204" pitchFamily="34" charset="0"/>
                <a:ea typeface="Verdana" pitchFamily="34" charset="0"/>
                <a:cs typeface="Verdana" pitchFamily="34" charset="0"/>
              </a:rPr>
              <a:t>In order to plan and forecast well, it is important to understand the key resources of the church AND you need it for the loan application!</a:t>
            </a:r>
          </a:p>
          <a:p>
            <a:pPr lvl="1">
              <a:buFont typeface="Arial" charset="0"/>
              <a:buChar char="•"/>
            </a:pPr>
            <a:r>
              <a:rPr lang="en-US" altLang="en-US" b="1" i="1" dirty="0" smtClean="0">
                <a:solidFill>
                  <a:schemeClr val="accent1">
                    <a:lumMod val="75000"/>
                  </a:schemeClr>
                </a:solidFill>
                <a:latin typeface="Arial Black" panose="020B0A04020102020204" pitchFamily="34" charset="0"/>
                <a:ea typeface="Verdana" pitchFamily="34" charset="0"/>
                <a:cs typeface="Verdana" pitchFamily="34" charset="0"/>
              </a:rPr>
              <a:t>Is weekly worship attendance recorded?</a:t>
            </a:r>
          </a:p>
          <a:p>
            <a:pPr lvl="1">
              <a:buFont typeface="Arial" charset="0"/>
              <a:buChar char="•"/>
            </a:pPr>
            <a:r>
              <a:rPr lang="en-US" altLang="en-US" b="1" i="1" dirty="0" smtClean="0">
                <a:solidFill>
                  <a:schemeClr val="accent1">
                    <a:lumMod val="75000"/>
                  </a:schemeClr>
                </a:solidFill>
                <a:latin typeface="Arial Black" panose="020B0A04020102020204" pitchFamily="34" charset="0"/>
                <a:ea typeface="Verdana" pitchFamily="34" charset="0"/>
                <a:cs typeface="Verdana" pitchFamily="34" charset="0"/>
              </a:rPr>
              <a:t>Is there a membership database?</a:t>
            </a:r>
          </a:p>
          <a:p>
            <a:pPr lvl="2">
              <a:buFontTx/>
              <a:buChar char="•"/>
            </a:pPr>
            <a:r>
              <a:rPr lang="en-US" altLang="en-US" sz="2200" b="1" i="1" dirty="0" smtClean="0">
                <a:solidFill>
                  <a:schemeClr val="accent1">
                    <a:lumMod val="75000"/>
                  </a:schemeClr>
                </a:solidFill>
                <a:latin typeface="Arial Black" panose="020B0A04020102020204" pitchFamily="34" charset="0"/>
                <a:ea typeface="Verdana" pitchFamily="34" charset="0"/>
                <a:cs typeface="Verdana" pitchFamily="34" charset="0"/>
              </a:rPr>
              <a:t>Is it up to date?</a:t>
            </a:r>
          </a:p>
          <a:p>
            <a:pPr lvl="2">
              <a:buFontTx/>
              <a:buChar char="•"/>
            </a:pPr>
            <a:r>
              <a:rPr lang="en-US" altLang="en-US" sz="2200" b="1" i="1" dirty="0" smtClean="0">
                <a:solidFill>
                  <a:schemeClr val="accent1">
                    <a:lumMod val="75000"/>
                  </a:schemeClr>
                </a:solidFill>
                <a:latin typeface="Arial Black" panose="020B0A04020102020204" pitchFamily="34" charset="0"/>
                <a:ea typeface="Verdana" pitchFamily="34" charset="0"/>
                <a:cs typeface="Verdana" pitchFamily="34" charset="0"/>
              </a:rPr>
              <a:t>What demographics does it include?</a:t>
            </a:r>
          </a:p>
          <a:p>
            <a:pPr lvl="2">
              <a:buFontTx/>
              <a:buChar char="•"/>
            </a:pPr>
            <a:r>
              <a:rPr lang="en-US" altLang="en-US" sz="2200" b="1" i="1" dirty="0" smtClean="0">
                <a:solidFill>
                  <a:schemeClr val="accent1">
                    <a:lumMod val="75000"/>
                  </a:schemeClr>
                </a:solidFill>
                <a:latin typeface="Arial Black" panose="020B0A04020102020204" pitchFamily="34" charset="0"/>
                <a:ea typeface="Verdana" pitchFamily="34" charset="0"/>
                <a:cs typeface="Verdana" pitchFamily="34" charset="0"/>
              </a:rPr>
              <a:t>Does it include the calling of individual members?</a:t>
            </a:r>
          </a:p>
          <a:p>
            <a:pPr lvl="1">
              <a:buFont typeface="Arial" charset="0"/>
              <a:buChar char="•"/>
            </a:pPr>
            <a:r>
              <a:rPr lang="en-US" altLang="en-US" b="1" i="1" dirty="0" smtClean="0">
                <a:solidFill>
                  <a:schemeClr val="accent1">
                    <a:lumMod val="75000"/>
                  </a:schemeClr>
                </a:solidFill>
                <a:latin typeface="Arial Black" panose="020B0A04020102020204" pitchFamily="34" charset="0"/>
                <a:ea typeface="Verdana" pitchFamily="34" charset="0"/>
                <a:cs typeface="Verdana" pitchFamily="34" charset="0"/>
              </a:rPr>
              <a:t>How is non-church activity (e.g. rentals, bingo, fund-raising) tracked?</a:t>
            </a:r>
          </a:p>
          <a:p>
            <a:pPr lvl="1">
              <a:buFont typeface="Arial" charset="0"/>
              <a:buChar char="•"/>
            </a:pPr>
            <a:r>
              <a:rPr lang="en-US" altLang="en-US" b="1" i="1" dirty="0" smtClean="0">
                <a:solidFill>
                  <a:schemeClr val="accent1">
                    <a:lumMod val="75000"/>
                  </a:schemeClr>
                </a:solidFill>
                <a:latin typeface="Arial Black" panose="020B0A04020102020204" pitchFamily="34" charset="0"/>
                <a:ea typeface="Verdana" pitchFamily="34" charset="0"/>
                <a:cs typeface="Verdana" pitchFamily="34" charset="0"/>
              </a:rPr>
              <a:t>Is leadership aware of the various assets in the congregation?</a:t>
            </a:r>
          </a:p>
          <a:p>
            <a:endParaRPr lang="en-US" dirty="0"/>
          </a:p>
        </p:txBody>
      </p:sp>
      <p:sp>
        <p:nvSpPr>
          <p:cNvPr id="2" name="Title 1"/>
          <p:cNvSpPr>
            <a:spLocks noGrp="1"/>
          </p:cNvSpPr>
          <p:nvPr>
            <p:ph type="title"/>
          </p:nvPr>
        </p:nvSpPr>
        <p:spPr/>
        <p:txBody>
          <a:bodyPr/>
          <a:lstStyle/>
          <a:p>
            <a:r>
              <a:rPr lang="en-US" altLang="en-US" b="1" i="1" u="sng" dirty="0" smtClean="0">
                <a:solidFill>
                  <a:schemeClr val="accent5">
                    <a:lumMod val="75000"/>
                  </a:schemeClr>
                </a:solidFill>
                <a:ea typeface="Verdana" pitchFamily="34" charset="0"/>
                <a:cs typeface="Arial" charset="0"/>
              </a:rPr>
              <a:t>CAPITAL MANAGEMENT</a:t>
            </a:r>
            <a:endParaRPr lang="en-US" dirty="0">
              <a:solidFill>
                <a:schemeClr val="accent5">
                  <a:lumMod val="75000"/>
                </a:schemeClr>
              </a:solidFill>
            </a:endParaRPr>
          </a:p>
        </p:txBody>
      </p:sp>
    </p:spTree>
    <p:extLst>
      <p:ext uri="{BB962C8B-B14F-4D97-AF65-F5344CB8AC3E}">
        <p14:creationId xmlns:p14="http://schemas.microsoft.com/office/powerpoint/2010/main" val="1088784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38400"/>
            <a:ext cx="7408333" cy="4106333"/>
          </a:xfrm>
        </p:spPr>
        <p:txBody>
          <a:bodyPr>
            <a:normAutofit/>
          </a:bodyPr>
          <a:lstStyle/>
          <a:p>
            <a:pPr marL="0" lvl="0" indent="0">
              <a:buClr>
                <a:srgbClr val="0BD0D9"/>
              </a:buClr>
              <a:buSzPct val="95000"/>
              <a:buNone/>
            </a:pPr>
            <a:r>
              <a:rPr lang="en-US" sz="3200" b="1" dirty="0">
                <a:solidFill>
                  <a:srgbClr val="0F6FC6">
                    <a:lumMod val="75000"/>
                  </a:srgbClr>
                </a:solidFill>
                <a:latin typeface="Constantia"/>
              </a:rPr>
              <a:t>Loans: </a:t>
            </a:r>
            <a:endParaRPr lang="en-US" sz="3200" dirty="0">
              <a:solidFill>
                <a:prstClr val="black"/>
              </a:solidFill>
              <a:latin typeface="Constantia"/>
            </a:endParaRPr>
          </a:p>
          <a:p>
            <a:pPr marL="274320" lvl="0" indent="-274320" algn="ctr">
              <a:buClr>
                <a:srgbClr val="0BD0D9"/>
              </a:buClr>
              <a:buSzPct val="95000"/>
              <a:buFont typeface="Wingdings" panose="05000000000000000000" pitchFamily="2" charset="2"/>
              <a:buChar char="Ø"/>
            </a:pPr>
            <a:r>
              <a:rPr lang="en-US" sz="2800" b="1" dirty="0">
                <a:solidFill>
                  <a:srgbClr val="10CF9B">
                    <a:lumMod val="75000"/>
                  </a:srgbClr>
                </a:solidFill>
                <a:latin typeface="Constantia"/>
              </a:rPr>
              <a:t>Site Purchase</a:t>
            </a:r>
          </a:p>
          <a:p>
            <a:pPr marL="274320" lvl="0" indent="-274320" algn="ctr">
              <a:buClr>
                <a:srgbClr val="0BD0D9"/>
              </a:buClr>
              <a:buSzPct val="95000"/>
              <a:buFont typeface="Wingdings" panose="05000000000000000000" pitchFamily="2" charset="2"/>
              <a:buChar char="Ø"/>
            </a:pPr>
            <a:r>
              <a:rPr lang="en-US" sz="2800" b="1" dirty="0">
                <a:solidFill>
                  <a:srgbClr val="10CF9B">
                    <a:lumMod val="75000"/>
                  </a:srgbClr>
                </a:solidFill>
                <a:latin typeface="Constantia"/>
              </a:rPr>
              <a:t>Construction</a:t>
            </a:r>
          </a:p>
          <a:p>
            <a:pPr marL="274320" lvl="0" indent="-274320" algn="ctr">
              <a:buClr>
                <a:srgbClr val="0BD0D9"/>
              </a:buClr>
              <a:buSzPct val="95000"/>
              <a:buFont typeface="Wingdings" panose="05000000000000000000" pitchFamily="2" charset="2"/>
              <a:buChar char="Ø"/>
            </a:pPr>
            <a:r>
              <a:rPr lang="en-US" sz="2800" b="1" dirty="0">
                <a:solidFill>
                  <a:srgbClr val="10CF9B">
                    <a:lumMod val="75000"/>
                  </a:srgbClr>
                </a:solidFill>
                <a:latin typeface="Constantia"/>
              </a:rPr>
              <a:t>Building Purchase</a:t>
            </a:r>
          </a:p>
          <a:p>
            <a:pPr marL="274320" lvl="0" indent="-274320" algn="ctr">
              <a:buClr>
                <a:srgbClr val="0BD0D9"/>
              </a:buClr>
              <a:buSzPct val="95000"/>
              <a:buFont typeface="Wingdings" panose="05000000000000000000" pitchFamily="2" charset="2"/>
              <a:buChar char="Ø"/>
            </a:pPr>
            <a:r>
              <a:rPr lang="en-US" sz="2800" b="1" dirty="0">
                <a:solidFill>
                  <a:srgbClr val="10CF9B">
                    <a:lumMod val="75000"/>
                  </a:srgbClr>
                </a:solidFill>
                <a:latin typeface="Constantia"/>
              </a:rPr>
              <a:t>Expansion of Facilities</a:t>
            </a:r>
          </a:p>
          <a:p>
            <a:pPr marL="274320" lvl="0" indent="-274320" algn="ctr">
              <a:buClr>
                <a:srgbClr val="0BD0D9"/>
              </a:buClr>
              <a:buSzPct val="95000"/>
              <a:buFont typeface="Wingdings" panose="05000000000000000000" pitchFamily="2" charset="2"/>
              <a:buChar char="Ø"/>
            </a:pPr>
            <a:r>
              <a:rPr lang="en-US" sz="2800" b="1" dirty="0">
                <a:solidFill>
                  <a:srgbClr val="10CF9B">
                    <a:lumMod val="75000"/>
                  </a:srgbClr>
                </a:solidFill>
                <a:latin typeface="Constantia"/>
              </a:rPr>
              <a:t>Building Renovations</a:t>
            </a:r>
          </a:p>
          <a:p>
            <a:pPr marL="274320" lvl="0" indent="-274320" algn="ctr">
              <a:buClr>
                <a:srgbClr val="0BD0D9"/>
              </a:buClr>
              <a:buSzPct val="95000"/>
              <a:buFont typeface="Wingdings" panose="05000000000000000000" pitchFamily="2" charset="2"/>
              <a:buChar char="Ø"/>
            </a:pPr>
            <a:r>
              <a:rPr lang="en-US" sz="2800" b="1" dirty="0">
                <a:solidFill>
                  <a:srgbClr val="10CF9B">
                    <a:lumMod val="75000"/>
                  </a:srgbClr>
                </a:solidFill>
                <a:latin typeface="Constantia"/>
              </a:rPr>
              <a:t>Refinancing</a:t>
            </a:r>
          </a:p>
          <a:p>
            <a:endParaRPr lang="en-US" dirty="0"/>
          </a:p>
        </p:txBody>
      </p:sp>
      <p:sp>
        <p:nvSpPr>
          <p:cNvPr id="2" name="Title 1"/>
          <p:cNvSpPr>
            <a:spLocks noGrp="1"/>
          </p:cNvSpPr>
          <p:nvPr>
            <p:ph type="title"/>
          </p:nvPr>
        </p:nvSpPr>
        <p:spPr/>
        <p:txBody>
          <a:bodyPr/>
          <a:lstStyle/>
          <a:p>
            <a:r>
              <a:rPr lang="en-US" dirty="0" smtClean="0">
                <a:solidFill>
                  <a:schemeClr val="accent5">
                    <a:lumMod val="75000"/>
                  </a:schemeClr>
                </a:solidFill>
              </a:rPr>
              <a:t>Loan Services Provided By CB&amp;LF</a:t>
            </a:r>
            <a:endParaRPr lang="en-US" dirty="0">
              <a:solidFill>
                <a:schemeClr val="accent5">
                  <a:lumMod val="75000"/>
                </a:schemeClr>
              </a:solidFill>
            </a:endParaRPr>
          </a:p>
        </p:txBody>
      </p:sp>
    </p:spTree>
    <p:extLst>
      <p:ext uri="{BB962C8B-B14F-4D97-AF65-F5344CB8AC3E}">
        <p14:creationId xmlns:p14="http://schemas.microsoft.com/office/powerpoint/2010/main" val="12877132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38400"/>
            <a:ext cx="8686799" cy="4267200"/>
          </a:xfrm>
        </p:spPr>
        <p:txBody>
          <a:bodyPr>
            <a:normAutofit fontScale="92500" lnSpcReduction="20000"/>
          </a:bodyPr>
          <a:lstStyle/>
          <a:p>
            <a:pPr marL="274320" lvl="0" indent="-274320">
              <a:buClr>
                <a:srgbClr val="0BD0D9"/>
              </a:buClr>
              <a:buSzPct val="95000"/>
              <a:buFont typeface="Wingdings 2"/>
              <a:buChar char=""/>
            </a:pPr>
            <a:r>
              <a:rPr lang="en-US" sz="2800" b="1" dirty="0">
                <a:solidFill>
                  <a:prstClr val="black"/>
                </a:solidFill>
                <a:latin typeface="Constantia"/>
              </a:rPr>
              <a:t>Building Purchase Loans</a:t>
            </a:r>
            <a:r>
              <a:rPr lang="en-US" sz="2800" dirty="0">
                <a:solidFill>
                  <a:prstClr val="black"/>
                </a:solidFill>
                <a:latin typeface="Constantia"/>
              </a:rPr>
              <a:t/>
            </a:r>
            <a:br>
              <a:rPr lang="en-US" sz="2800" dirty="0">
                <a:solidFill>
                  <a:prstClr val="black"/>
                </a:solidFill>
                <a:latin typeface="Constantia"/>
              </a:rPr>
            </a:br>
            <a:r>
              <a:rPr lang="en-US" sz="2800" dirty="0">
                <a:solidFill>
                  <a:prstClr val="black"/>
                </a:solidFill>
                <a:latin typeface="Constantia"/>
              </a:rPr>
              <a:t>Interest Rate: 4.25%</a:t>
            </a:r>
            <a:br>
              <a:rPr lang="en-US" sz="2800" dirty="0">
                <a:solidFill>
                  <a:prstClr val="black"/>
                </a:solidFill>
                <a:latin typeface="Constantia"/>
              </a:rPr>
            </a:br>
            <a:r>
              <a:rPr lang="en-US" sz="2800" dirty="0">
                <a:solidFill>
                  <a:prstClr val="black"/>
                </a:solidFill>
                <a:latin typeface="Constantia"/>
              </a:rPr>
              <a:t>Term: Five Years (fixed)</a:t>
            </a:r>
          </a:p>
          <a:p>
            <a:pPr marL="0" lvl="0" indent="0">
              <a:buClr>
                <a:srgbClr val="0BD0D9"/>
              </a:buClr>
              <a:buSzPct val="95000"/>
              <a:buNone/>
            </a:pPr>
            <a:r>
              <a:rPr lang="en-US" sz="2800" dirty="0">
                <a:solidFill>
                  <a:prstClr val="black"/>
                </a:solidFill>
                <a:latin typeface="Constantia"/>
              </a:rPr>
              <a:t> </a:t>
            </a:r>
          </a:p>
          <a:p>
            <a:pPr marL="274320" lvl="0" indent="-274320">
              <a:buClr>
                <a:srgbClr val="0BD0D9"/>
              </a:buClr>
              <a:buSzPct val="95000"/>
              <a:buFont typeface="Wingdings 2"/>
              <a:buChar char=""/>
            </a:pPr>
            <a:r>
              <a:rPr lang="en-US" sz="2800" b="1" dirty="0">
                <a:solidFill>
                  <a:prstClr val="black"/>
                </a:solidFill>
                <a:latin typeface="Constantia"/>
              </a:rPr>
              <a:t>Site Loans</a:t>
            </a:r>
            <a:r>
              <a:rPr lang="en-US" sz="2800" dirty="0">
                <a:solidFill>
                  <a:prstClr val="black"/>
                </a:solidFill>
                <a:latin typeface="Constantia"/>
              </a:rPr>
              <a:t/>
            </a:r>
            <a:br>
              <a:rPr lang="en-US" sz="2800" dirty="0">
                <a:solidFill>
                  <a:prstClr val="black"/>
                </a:solidFill>
                <a:latin typeface="Constantia"/>
              </a:rPr>
            </a:br>
            <a:r>
              <a:rPr lang="en-US" sz="2800" dirty="0">
                <a:solidFill>
                  <a:prstClr val="black"/>
                </a:solidFill>
                <a:latin typeface="Constantia"/>
              </a:rPr>
              <a:t>Interest Rate: 4.75%</a:t>
            </a:r>
            <a:br>
              <a:rPr lang="en-US" sz="2800" dirty="0">
                <a:solidFill>
                  <a:prstClr val="black"/>
                </a:solidFill>
                <a:latin typeface="Constantia"/>
              </a:rPr>
            </a:br>
            <a:r>
              <a:rPr lang="en-US" sz="2800" dirty="0">
                <a:solidFill>
                  <a:prstClr val="black"/>
                </a:solidFill>
                <a:latin typeface="Constantia"/>
              </a:rPr>
              <a:t>Term: Five Years (fixed)</a:t>
            </a:r>
          </a:p>
          <a:p>
            <a:pPr marL="0" lvl="0" indent="0">
              <a:buClr>
                <a:srgbClr val="0BD0D9"/>
              </a:buClr>
              <a:buSzPct val="95000"/>
              <a:buNone/>
            </a:pPr>
            <a:r>
              <a:rPr lang="en-US" sz="2800" dirty="0">
                <a:solidFill>
                  <a:prstClr val="black"/>
                </a:solidFill>
                <a:latin typeface="Constantia"/>
              </a:rPr>
              <a:t> </a:t>
            </a:r>
          </a:p>
          <a:p>
            <a:pPr marL="274320" lvl="0" indent="-274320">
              <a:buClr>
                <a:srgbClr val="0BD0D9"/>
              </a:buClr>
              <a:buSzPct val="95000"/>
              <a:buFont typeface="Wingdings 2"/>
              <a:buChar char=""/>
            </a:pPr>
            <a:r>
              <a:rPr lang="en-US" sz="2800" b="1" dirty="0">
                <a:solidFill>
                  <a:prstClr val="black"/>
                </a:solidFill>
                <a:latin typeface="Constantia"/>
              </a:rPr>
              <a:t>Construction/Renovation Loans</a:t>
            </a:r>
            <a:r>
              <a:rPr lang="en-US" sz="2800" dirty="0">
                <a:solidFill>
                  <a:prstClr val="black"/>
                </a:solidFill>
                <a:latin typeface="Constantia"/>
              </a:rPr>
              <a:t/>
            </a:r>
            <a:br>
              <a:rPr lang="en-US" sz="2800" dirty="0">
                <a:solidFill>
                  <a:prstClr val="black"/>
                </a:solidFill>
                <a:latin typeface="Constantia"/>
              </a:rPr>
            </a:br>
            <a:r>
              <a:rPr lang="en-US" sz="2800" dirty="0">
                <a:solidFill>
                  <a:prstClr val="black"/>
                </a:solidFill>
                <a:latin typeface="Constantia"/>
              </a:rPr>
              <a:t>Interest Rate: 4.75%</a:t>
            </a:r>
            <a:br>
              <a:rPr lang="en-US" sz="2800" dirty="0">
                <a:solidFill>
                  <a:prstClr val="black"/>
                </a:solidFill>
                <a:latin typeface="Constantia"/>
              </a:rPr>
            </a:br>
            <a:r>
              <a:rPr lang="en-US" sz="2800" dirty="0">
                <a:solidFill>
                  <a:prstClr val="black"/>
                </a:solidFill>
                <a:latin typeface="Constantia"/>
              </a:rPr>
              <a:t>Term: Five Years (fixed)</a:t>
            </a:r>
          </a:p>
          <a:p>
            <a:pPr marL="0" indent="0">
              <a:buNone/>
            </a:pPr>
            <a:endParaRPr lang="en-US" dirty="0"/>
          </a:p>
        </p:txBody>
      </p:sp>
      <p:sp>
        <p:nvSpPr>
          <p:cNvPr id="2" name="Title 1"/>
          <p:cNvSpPr>
            <a:spLocks noGrp="1"/>
          </p:cNvSpPr>
          <p:nvPr>
            <p:ph type="title"/>
          </p:nvPr>
        </p:nvSpPr>
        <p:spPr/>
        <p:txBody>
          <a:bodyPr/>
          <a:lstStyle/>
          <a:p>
            <a:r>
              <a:rPr lang="en-US" sz="5000" b="1" dirty="0">
                <a:solidFill>
                  <a:schemeClr val="accent5">
                    <a:lumMod val="75000"/>
                  </a:schemeClr>
                </a:solidFill>
              </a:rPr>
              <a:t>Current Interest Rates</a:t>
            </a:r>
            <a:endParaRPr lang="en-US" dirty="0">
              <a:solidFill>
                <a:schemeClr val="accent5">
                  <a:lumMod val="75000"/>
                </a:schemeClr>
              </a:solidFill>
            </a:endParaRPr>
          </a:p>
        </p:txBody>
      </p:sp>
    </p:spTree>
    <p:extLst>
      <p:ext uri="{BB962C8B-B14F-4D97-AF65-F5344CB8AC3E}">
        <p14:creationId xmlns:p14="http://schemas.microsoft.com/office/powerpoint/2010/main" val="3296912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133600"/>
            <a:ext cx="8915399" cy="4648200"/>
          </a:xfrm>
        </p:spPr>
        <p:txBody>
          <a:bodyPr>
            <a:normAutofit fontScale="92500" lnSpcReduction="20000"/>
          </a:bodyPr>
          <a:lstStyle/>
          <a:p>
            <a:pPr marL="274320" lvl="0" indent="-274320">
              <a:buClr>
                <a:srgbClr val="0BD0D9"/>
              </a:buClr>
              <a:buSzPct val="95000"/>
              <a:buFont typeface="Wingdings 2"/>
              <a:buChar char=""/>
            </a:pPr>
            <a:r>
              <a:rPr lang="en-US" sz="2400" b="1" dirty="0">
                <a:solidFill>
                  <a:prstClr val="black"/>
                </a:solidFill>
                <a:latin typeface="Constantia"/>
              </a:rPr>
              <a:t>Refinance</a:t>
            </a:r>
            <a:r>
              <a:rPr lang="en-US" sz="2400" dirty="0">
                <a:solidFill>
                  <a:prstClr val="black"/>
                </a:solidFill>
                <a:latin typeface="Constantia"/>
              </a:rPr>
              <a:t/>
            </a:r>
            <a:br>
              <a:rPr lang="en-US" sz="2400" dirty="0">
                <a:solidFill>
                  <a:prstClr val="black"/>
                </a:solidFill>
                <a:latin typeface="Constantia"/>
              </a:rPr>
            </a:br>
            <a:r>
              <a:rPr lang="en-US" sz="2400" dirty="0">
                <a:solidFill>
                  <a:prstClr val="black"/>
                </a:solidFill>
                <a:latin typeface="Constantia"/>
              </a:rPr>
              <a:t>Interest Rate: negotiable</a:t>
            </a:r>
            <a:br>
              <a:rPr lang="en-US" sz="2400" dirty="0">
                <a:solidFill>
                  <a:prstClr val="black"/>
                </a:solidFill>
                <a:latin typeface="Constantia"/>
              </a:rPr>
            </a:br>
            <a:r>
              <a:rPr lang="en-US" sz="2400" dirty="0">
                <a:solidFill>
                  <a:prstClr val="black"/>
                </a:solidFill>
                <a:latin typeface="Constantia"/>
              </a:rPr>
              <a:t>Term: 20-30 years</a:t>
            </a:r>
          </a:p>
          <a:p>
            <a:pPr marL="0" lvl="0" indent="0">
              <a:buClr>
                <a:srgbClr val="0BD0D9"/>
              </a:buClr>
              <a:buSzPct val="95000"/>
              <a:buNone/>
            </a:pPr>
            <a:r>
              <a:rPr lang="en-US" sz="2400" dirty="0">
                <a:solidFill>
                  <a:prstClr val="black"/>
                </a:solidFill>
                <a:latin typeface="Constantia"/>
              </a:rPr>
              <a:t> </a:t>
            </a:r>
          </a:p>
          <a:p>
            <a:pPr marL="274320" lvl="0" indent="-274320">
              <a:buClr>
                <a:srgbClr val="0BD0D9"/>
              </a:buClr>
              <a:buSzPct val="95000"/>
              <a:buFont typeface="Wingdings 2"/>
              <a:buChar char=""/>
            </a:pPr>
            <a:r>
              <a:rPr lang="en-US" sz="2400" b="1" dirty="0">
                <a:solidFill>
                  <a:prstClr val="black"/>
                </a:solidFill>
                <a:latin typeface="Constantia"/>
              </a:rPr>
              <a:t>Small Loan</a:t>
            </a:r>
            <a:r>
              <a:rPr lang="en-US" sz="2400" dirty="0">
                <a:solidFill>
                  <a:prstClr val="black"/>
                </a:solidFill>
                <a:latin typeface="Constantia"/>
              </a:rPr>
              <a:t/>
            </a:r>
            <a:br>
              <a:rPr lang="en-US" sz="2400" dirty="0">
                <a:solidFill>
                  <a:prstClr val="black"/>
                </a:solidFill>
                <a:latin typeface="Constantia"/>
              </a:rPr>
            </a:br>
            <a:r>
              <a:rPr lang="en-US" sz="2400" dirty="0">
                <a:solidFill>
                  <a:prstClr val="black"/>
                </a:solidFill>
                <a:latin typeface="Constantia"/>
              </a:rPr>
              <a:t>Interest Rate: 4.75%</a:t>
            </a:r>
            <a:br>
              <a:rPr lang="en-US" sz="2400" dirty="0">
                <a:solidFill>
                  <a:prstClr val="black"/>
                </a:solidFill>
                <a:latin typeface="Constantia"/>
              </a:rPr>
            </a:br>
            <a:r>
              <a:rPr lang="en-US" sz="2400" dirty="0">
                <a:solidFill>
                  <a:prstClr val="black"/>
                </a:solidFill>
                <a:latin typeface="Constantia"/>
              </a:rPr>
              <a:t>Term: Up to 10 Years</a:t>
            </a:r>
          </a:p>
          <a:p>
            <a:pPr marL="0" lvl="0" indent="0">
              <a:buClr>
                <a:srgbClr val="0BD0D9"/>
              </a:buClr>
              <a:buSzPct val="95000"/>
              <a:buNone/>
            </a:pPr>
            <a:endParaRPr lang="en-US" sz="2400" dirty="0">
              <a:solidFill>
                <a:prstClr val="black"/>
              </a:solidFill>
              <a:latin typeface="Constantia"/>
            </a:endParaRPr>
          </a:p>
          <a:p>
            <a:pPr marL="274320" lvl="0" indent="-274320">
              <a:buClr>
                <a:srgbClr val="0BD0D9"/>
              </a:buClr>
              <a:buSzPct val="95000"/>
              <a:buFont typeface="Wingdings 2"/>
              <a:buChar char=""/>
            </a:pPr>
            <a:r>
              <a:rPr lang="en-US" sz="2400" b="1" dirty="0">
                <a:solidFill>
                  <a:prstClr val="black"/>
                </a:solidFill>
                <a:latin typeface="Constantia"/>
              </a:rPr>
              <a:t>Church Building Energy &amp; Environmental Program</a:t>
            </a:r>
            <a:r>
              <a:rPr lang="en-US" sz="2400" dirty="0">
                <a:solidFill>
                  <a:prstClr val="black"/>
                </a:solidFill>
                <a:latin typeface="Constantia"/>
              </a:rPr>
              <a:t/>
            </a:r>
            <a:br>
              <a:rPr lang="en-US" sz="2400" dirty="0">
                <a:solidFill>
                  <a:prstClr val="black"/>
                </a:solidFill>
                <a:latin typeface="Constantia"/>
              </a:rPr>
            </a:br>
            <a:r>
              <a:rPr lang="en-US" sz="2400" dirty="0">
                <a:solidFill>
                  <a:prstClr val="black"/>
                </a:solidFill>
                <a:latin typeface="Constantia"/>
              </a:rPr>
              <a:t>Interest Rate: 4.25% - 5.375%</a:t>
            </a:r>
            <a:br>
              <a:rPr lang="en-US" sz="2400" dirty="0">
                <a:solidFill>
                  <a:prstClr val="black"/>
                </a:solidFill>
                <a:latin typeface="Constantia"/>
              </a:rPr>
            </a:br>
            <a:r>
              <a:rPr lang="en-US" sz="2400" dirty="0">
                <a:solidFill>
                  <a:prstClr val="black"/>
                </a:solidFill>
                <a:latin typeface="Constantia"/>
              </a:rPr>
              <a:t>Term: 5 – 7 Years</a:t>
            </a:r>
          </a:p>
          <a:p>
            <a:pPr marL="0" lvl="0" indent="0">
              <a:buClr>
                <a:srgbClr val="0BD0D9"/>
              </a:buClr>
              <a:buSzPct val="95000"/>
              <a:buNone/>
            </a:pPr>
            <a:endParaRPr lang="en-US" sz="2400" dirty="0">
              <a:solidFill>
                <a:prstClr val="black"/>
              </a:solidFill>
              <a:latin typeface="Constantia"/>
            </a:endParaRPr>
          </a:p>
          <a:p>
            <a:pPr marL="274320" lvl="0" indent="-274320">
              <a:buClr>
                <a:srgbClr val="0BD0D9"/>
              </a:buClr>
              <a:buSzPct val="95000"/>
              <a:buFont typeface="Wingdings 2"/>
              <a:buChar char=""/>
            </a:pPr>
            <a:r>
              <a:rPr lang="en-US" sz="2400" b="1" dirty="0">
                <a:solidFill>
                  <a:prstClr val="black"/>
                </a:solidFill>
                <a:latin typeface="Constantia"/>
              </a:rPr>
              <a:t>Church Building Disaster Recovery Program</a:t>
            </a:r>
            <a:r>
              <a:rPr lang="en-US" sz="2400" dirty="0">
                <a:solidFill>
                  <a:prstClr val="black"/>
                </a:solidFill>
                <a:latin typeface="Constantia"/>
              </a:rPr>
              <a:t/>
            </a:r>
            <a:br>
              <a:rPr lang="en-US" sz="2400" dirty="0">
                <a:solidFill>
                  <a:prstClr val="black"/>
                </a:solidFill>
                <a:latin typeface="Constantia"/>
              </a:rPr>
            </a:br>
            <a:r>
              <a:rPr lang="en-US" sz="2400" dirty="0">
                <a:solidFill>
                  <a:prstClr val="black"/>
                </a:solidFill>
                <a:latin typeface="Constantia"/>
              </a:rPr>
              <a:t>Interest Rate: 3.25% - 4.75%</a:t>
            </a:r>
            <a:br>
              <a:rPr lang="en-US" sz="2400" dirty="0">
                <a:solidFill>
                  <a:prstClr val="black"/>
                </a:solidFill>
                <a:latin typeface="Constantia"/>
              </a:rPr>
            </a:br>
            <a:r>
              <a:rPr lang="en-US" sz="2400" dirty="0">
                <a:solidFill>
                  <a:prstClr val="black"/>
                </a:solidFill>
                <a:latin typeface="Constantia"/>
              </a:rPr>
              <a:t>Term: 20 – 30 Years</a:t>
            </a:r>
          </a:p>
          <a:p>
            <a:pPr marL="0" indent="0">
              <a:buNone/>
            </a:pPr>
            <a:endParaRPr lang="en-US" dirty="0"/>
          </a:p>
        </p:txBody>
      </p:sp>
      <p:sp>
        <p:nvSpPr>
          <p:cNvPr id="2" name="Title 1"/>
          <p:cNvSpPr>
            <a:spLocks noGrp="1"/>
          </p:cNvSpPr>
          <p:nvPr>
            <p:ph type="title"/>
          </p:nvPr>
        </p:nvSpPr>
        <p:spPr/>
        <p:txBody>
          <a:bodyPr/>
          <a:lstStyle/>
          <a:p>
            <a:r>
              <a:rPr lang="en-US" sz="5000" b="1" dirty="0">
                <a:solidFill>
                  <a:schemeClr val="accent5">
                    <a:lumMod val="75000"/>
                  </a:schemeClr>
                </a:solidFill>
              </a:rPr>
              <a:t>Current Interest Rates</a:t>
            </a:r>
            <a:endParaRPr lang="en-US" dirty="0">
              <a:solidFill>
                <a:schemeClr val="accent5">
                  <a:lumMod val="75000"/>
                </a:schemeClr>
              </a:solidFill>
            </a:endParaRPr>
          </a:p>
        </p:txBody>
      </p:sp>
    </p:spTree>
    <p:extLst>
      <p:ext uri="{BB962C8B-B14F-4D97-AF65-F5344CB8AC3E}">
        <p14:creationId xmlns:p14="http://schemas.microsoft.com/office/powerpoint/2010/main" val="42507542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199" cy="4343400"/>
          </a:xfrm>
        </p:spPr>
        <p:txBody>
          <a:bodyPr>
            <a:normAutofit lnSpcReduction="10000"/>
          </a:bodyPr>
          <a:lstStyle/>
          <a:p>
            <a:pPr marL="0" indent="0">
              <a:buNone/>
            </a:pPr>
            <a:r>
              <a:rPr lang="en-US" sz="2600" dirty="0" smtClean="0"/>
              <a:t>Churches and Church Related Faith Based Organizations get the benefit of the CB&amp;LF and The Cornerstone Fund Partnership:</a:t>
            </a:r>
          </a:p>
          <a:p>
            <a:pPr marL="0" indent="0">
              <a:buNone/>
            </a:pPr>
            <a:r>
              <a:rPr lang="en-US" sz="2600" b="1" dirty="0" smtClean="0"/>
              <a:t>Together we: </a:t>
            </a:r>
          </a:p>
          <a:p>
            <a:pPr>
              <a:buFont typeface="Wingdings" panose="05000000000000000000" pitchFamily="2" charset="2"/>
              <a:buChar char="v"/>
            </a:pPr>
            <a:r>
              <a:rPr lang="en-US" sz="2600" dirty="0" smtClean="0"/>
              <a:t>Market and Share Resources</a:t>
            </a:r>
          </a:p>
          <a:p>
            <a:pPr>
              <a:buFont typeface="Wingdings" panose="05000000000000000000" pitchFamily="2" charset="2"/>
              <a:buChar char="v"/>
            </a:pPr>
            <a:r>
              <a:rPr lang="en-US" sz="2600" dirty="0" smtClean="0"/>
              <a:t>Collaborate with other faith based funds </a:t>
            </a:r>
          </a:p>
          <a:p>
            <a:pPr>
              <a:buFont typeface="Wingdings" panose="05000000000000000000" pitchFamily="2" charset="2"/>
              <a:buChar char="v"/>
            </a:pPr>
            <a:r>
              <a:rPr lang="en-US" sz="2600" dirty="0" smtClean="0"/>
              <a:t>Provide Opportunities for Congregations to Learn and Grow</a:t>
            </a:r>
          </a:p>
          <a:p>
            <a:pPr marL="0" indent="0">
              <a:buNone/>
            </a:pPr>
            <a:r>
              <a:rPr lang="en-US" sz="2600" b="1" dirty="0" smtClean="0"/>
              <a:t>Together we help You:</a:t>
            </a:r>
            <a:r>
              <a:rPr lang="en-US" sz="2600" dirty="0"/>
              <a:t>	</a:t>
            </a:r>
            <a:r>
              <a:rPr lang="en-US" sz="2600" dirty="0" smtClean="0"/>
              <a:t>	</a:t>
            </a:r>
          </a:p>
          <a:p>
            <a:pPr>
              <a:buFont typeface="Wingdings" panose="05000000000000000000" pitchFamily="2" charset="2"/>
              <a:buChar char="v"/>
            </a:pPr>
            <a:r>
              <a:rPr lang="en-US" sz="2600" dirty="0" smtClean="0"/>
              <a:t>Navigate</a:t>
            </a:r>
          </a:p>
          <a:p>
            <a:pPr>
              <a:buFont typeface="Wingdings" panose="05000000000000000000" pitchFamily="2" charset="2"/>
              <a:buChar char="v"/>
            </a:pPr>
            <a:r>
              <a:rPr lang="en-US" sz="2600" dirty="0" smtClean="0"/>
              <a:t>Identify</a:t>
            </a:r>
          </a:p>
          <a:p>
            <a:pPr marL="0" indent="0">
              <a:buNone/>
            </a:pPr>
            <a:endParaRPr lang="en-US" dirty="0" smtClean="0"/>
          </a:p>
          <a:p>
            <a:pPr marL="0" indent="0">
              <a:buNone/>
            </a:pPr>
            <a:endParaRPr lang="en-US" dirty="0"/>
          </a:p>
          <a:p>
            <a:pPr marL="0" indent="0">
              <a:buNone/>
            </a:pPr>
            <a:endParaRPr lang="en-US" dirty="0"/>
          </a:p>
        </p:txBody>
      </p:sp>
      <p:sp>
        <p:nvSpPr>
          <p:cNvPr id="2" name="Title 1"/>
          <p:cNvSpPr>
            <a:spLocks noGrp="1"/>
          </p:cNvSpPr>
          <p:nvPr>
            <p:ph type="title"/>
          </p:nvPr>
        </p:nvSpPr>
        <p:spPr/>
        <p:txBody>
          <a:bodyPr>
            <a:normAutofit/>
          </a:bodyPr>
          <a:lstStyle/>
          <a:p>
            <a:r>
              <a:rPr lang="en-US" b="1" dirty="0" smtClean="0">
                <a:solidFill>
                  <a:schemeClr val="accent5">
                    <a:lumMod val="75000"/>
                  </a:schemeClr>
                </a:solidFill>
              </a:rPr>
              <a:t>Partnership with Cornerstone</a:t>
            </a:r>
            <a:endParaRPr lang="en-US" b="1" dirty="0">
              <a:solidFill>
                <a:schemeClr val="accent5">
                  <a:lumMod val="75000"/>
                </a:schemeClr>
              </a:solidFill>
            </a:endParaRPr>
          </a:p>
        </p:txBody>
      </p:sp>
    </p:spTree>
    <p:extLst>
      <p:ext uri="{BB962C8B-B14F-4D97-AF65-F5344CB8AC3E}">
        <p14:creationId xmlns:p14="http://schemas.microsoft.com/office/powerpoint/2010/main" val="10000580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362200"/>
            <a:ext cx="8839199" cy="4419599"/>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HAWAII CONFERENCE FOUNDATION	</a:t>
            </a:r>
          </a:p>
          <a:p>
            <a:r>
              <a:rPr lang="en-US" b="1" dirty="0">
                <a:latin typeface="Tahoma" panose="020B0604030504040204" pitchFamily="34" charset="0"/>
                <a:ea typeface="Tahoma" panose="020B0604030504040204" pitchFamily="34" charset="0"/>
                <a:cs typeface="Tahoma" panose="020B0604030504040204" pitchFamily="34" charset="0"/>
              </a:rPr>
              <a:t>WOMAN'S BOARD OF MISSIONS				</a:t>
            </a:r>
          </a:p>
          <a:p>
            <a:r>
              <a:rPr lang="en-US" b="1" dirty="0">
                <a:latin typeface="Tahoma" panose="020B0604030504040204" pitchFamily="34" charset="0"/>
                <a:ea typeface="Tahoma" panose="020B0604030504040204" pitchFamily="34" charset="0"/>
                <a:cs typeface="Tahoma" panose="020B0604030504040204" pitchFamily="34" charset="0"/>
              </a:rPr>
              <a:t>LANA'I UNION CHURCH	</a:t>
            </a:r>
          </a:p>
          <a:p>
            <a:r>
              <a:rPr lang="en-US" b="1" dirty="0">
                <a:latin typeface="Tahoma" panose="020B0604030504040204" pitchFamily="34" charset="0"/>
                <a:ea typeface="Tahoma" panose="020B0604030504040204" pitchFamily="34" charset="0"/>
                <a:cs typeface="Tahoma" panose="020B0604030504040204" pitchFamily="34" charset="0"/>
              </a:rPr>
              <a:t>KEOLAHOU CONGREGATIONAL	</a:t>
            </a:r>
          </a:p>
          <a:p>
            <a:r>
              <a:rPr lang="en-US" b="1" dirty="0">
                <a:latin typeface="Tahoma" panose="020B0604030504040204" pitchFamily="34" charset="0"/>
                <a:ea typeface="Tahoma" panose="020B0604030504040204" pitchFamily="34" charset="0"/>
                <a:cs typeface="Tahoma" panose="020B0604030504040204" pitchFamily="34" charset="0"/>
              </a:rPr>
              <a:t>IAO UNITED CHURCH OF CHRIST FKA	</a:t>
            </a:r>
          </a:p>
          <a:p>
            <a:r>
              <a:rPr lang="en-US" b="1" dirty="0">
                <a:latin typeface="Tahoma" panose="020B0604030504040204" pitchFamily="34" charset="0"/>
                <a:ea typeface="Tahoma" panose="020B0604030504040204" pitchFamily="34" charset="0"/>
                <a:cs typeface="Tahoma" panose="020B0604030504040204" pitchFamily="34" charset="0"/>
              </a:rPr>
              <a:t>KA' AHUMANU CHURCH	</a:t>
            </a:r>
          </a:p>
          <a:p>
            <a:r>
              <a:rPr lang="en-US" b="1" dirty="0">
                <a:latin typeface="Tahoma" panose="020B0604030504040204" pitchFamily="34" charset="0"/>
                <a:ea typeface="Tahoma" panose="020B0604030504040204" pitchFamily="34" charset="0"/>
                <a:cs typeface="Tahoma" panose="020B0604030504040204" pitchFamily="34" charset="0"/>
              </a:rPr>
              <a:t>BREAD OF LIFE UCC	</a:t>
            </a:r>
          </a:p>
          <a:p>
            <a:r>
              <a:rPr lang="en-US" b="1" dirty="0">
                <a:latin typeface="Tahoma" panose="020B0604030504040204" pitchFamily="34" charset="0"/>
                <a:ea typeface="Tahoma" panose="020B0604030504040204" pitchFamily="34" charset="0"/>
                <a:cs typeface="Tahoma" panose="020B0604030504040204" pitchFamily="34" charset="0"/>
              </a:rPr>
              <a:t>SAMOAN CONGREGATIONAL CHRISTIAN	</a:t>
            </a:r>
          </a:p>
          <a:p>
            <a:r>
              <a:rPr lang="en-US" b="1" dirty="0">
                <a:latin typeface="Tahoma" panose="020B0604030504040204" pitchFamily="34" charset="0"/>
                <a:ea typeface="Tahoma" panose="020B0604030504040204" pitchFamily="34" charset="0"/>
                <a:cs typeface="Tahoma" panose="020B0604030504040204" pitchFamily="34" charset="0"/>
              </a:rPr>
              <a:t>KALAPANA MAUNA-KEA / FIRST HAWAIIAN		</a:t>
            </a:r>
          </a:p>
          <a:p>
            <a:r>
              <a:rPr lang="en-US" b="1" dirty="0">
                <a:latin typeface="Tahoma" panose="020B0604030504040204" pitchFamily="34" charset="0"/>
                <a:ea typeface="Tahoma" panose="020B0604030504040204" pitchFamily="34" charset="0"/>
                <a:cs typeface="Tahoma" panose="020B0604030504040204" pitchFamily="34" charset="0"/>
              </a:rPr>
              <a:t>WAIMEA UNITED CHURCH OF CHRIST	</a:t>
            </a:r>
          </a:p>
          <a:p>
            <a:endParaRPr lang="en-US" dirty="0"/>
          </a:p>
        </p:txBody>
      </p:sp>
      <p:sp>
        <p:nvSpPr>
          <p:cNvPr id="3" name="Title 2"/>
          <p:cNvSpPr>
            <a:spLocks noGrp="1"/>
          </p:cNvSpPr>
          <p:nvPr>
            <p:ph type="title"/>
          </p:nvPr>
        </p:nvSpPr>
        <p:spPr/>
        <p:txBody>
          <a:bodyPr/>
          <a:lstStyle/>
          <a:p>
            <a:r>
              <a:rPr lang="en-US" b="1" dirty="0" smtClean="0">
                <a:solidFill>
                  <a:schemeClr val="accent5">
                    <a:lumMod val="75000"/>
                  </a:schemeClr>
                </a:solidFill>
              </a:rPr>
              <a:t>Current Partners and Growing</a:t>
            </a:r>
            <a:endParaRPr lang="en-US" b="1" dirty="0">
              <a:solidFill>
                <a:schemeClr val="accent5">
                  <a:lumMod val="75000"/>
                </a:schemeClr>
              </a:solidFill>
            </a:endParaRPr>
          </a:p>
        </p:txBody>
      </p:sp>
    </p:spTree>
    <p:extLst>
      <p:ext uri="{BB962C8B-B14F-4D97-AF65-F5344CB8AC3E}">
        <p14:creationId xmlns:p14="http://schemas.microsoft.com/office/powerpoint/2010/main" val="21599243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362200"/>
            <a:ext cx="8991600" cy="4419600"/>
          </a:xfrm>
        </p:spPr>
        <p:txBody>
          <a:bodyPr>
            <a:normAutofit fontScale="55000" lnSpcReduction="20000"/>
          </a:bodyPr>
          <a:lstStyle/>
          <a:p>
            <a:r>
              <a:rPr lang="en-US" sz="5800" b="1" dirty="0">
                <a:latin typeface="Tahoma" panose="020B0604030504040204" pitchFamily="34" charset="0"/>
                <a:ea typeface="Tahoma" panose="020B0604030504040204" pitchFamily="34" charset="0"/>
                <a:cs typeface="Tahoma" panose="020B0604030504040204" pitchFamily="34" charset="0"/>
              </a:rPr>
              <a:t>WAIOLA UNITED CHURCH OFCHRIST	</a:t>
            </a:r>
          </a:p>
          <a:p>
            <a:r>
              <a:rPr lang="en-US" sz="5800" b="1" dirty="0">
                <a:latin typeface="Tahoma" panose="020B0604030504040204" pitchFamily="34" charset="0"/>
                <a:ea typeface="Tahoma" panose="020B0604030504040204" pitchFamily="34" charset="0"/>
                <a:cs typeface="Tahoma" panose="020B0604030504040204" pitchFamily="34" charset="0"/>
              </a:rPr>
              <a:t>SAMOAN CHURCH OF HAWAII LMS	</a:t>
            </a:r>
          </a:p>
          <a:p>
            <a:r>
              <a:rPr lang="en-US" sz="5800" b="1" dirty="0" smtClean="0">
                <a:latin typeface="Tahoma" panose="020B0604030504040204" pitchFamily="34" charset="0"/>
                <a:ea typeface="Tahoma" panose="020B0604030504040204" pitchFamily="34" charset="0"/>
                <a:cs typeface="Tahoma" panose="020B0604030504040204" pitchFamily="34" charset="0"/>
              </a:rPr>
              <a:t>Maui </a:t>
            </a:r>
            <a:r>
              <a:rPr lang="en-US" sz="5800" b="1" dirty="0">
                <a:latin typeface="Tahoma" panose="020B0604030504040204" pitchFamily="34" charset="0"/>
                <a:ea typeface="Tahoma" panose="020B0604030504040204" pitchFamily="34" charset="0"/>
                <a:cs typeface="Tahoma" panose="020B0604030504040204" pitchFamily="34" charset="0"/>
              </a:rPr>
              <a:t>Marshallese </a:t>
            </a:r>
            <a:r>
              <a:rPr lang="en-US" sz="5800" b="1" dirty="0" smtClean="0">
                <a:latin typeface="Tahoma" panose="020B0604030504040204" pitchFamily="34" charset="0"/>
                <a:ea typeface="Tahoma" panose="020B0604030504040204" pitchFamily="34" charset="0"/>
                <a:cs typeface="Tahoma" panose="020B0604030504040204" pitchFamily="34" charset="0"/>
              </a:rPr>
              <a:t>Ministry</a:t>
            </a:r>
          </a:p>
          <a:p>
            <a:r>
              <a:rPr lang="en-US" sz="5800" b="1" dirty="0" err="1" smtClean="0">
                <a:latin typeface="Tahoma" panose="020B0604030504040204" pitchFamily="34" charset="0"/>
                <a:ea typeface="Tahoma" panose="020B0604030504040204" pitchFamily="34" charset="0"/>
                <a:cs typeface="Tahoma" panose="020B0604030504040204" pitchFamily="34" charset="0"/>
              </a:rPr>
              <a:t>Amataga</a:t>
            </a:r>
            <a:r>
              <a:rPr lang="en-US" sz="5800" b="1" dirty="0" smtClean="0">
                <a:latin typeface="Tahoma" panose="020B0604030504040204" pitchFamily="34" charset="0"/>
                <a:ea typeface="Tahoma" panose="020B0604030504040204" pitchFamily="34" charset="0"/>
                <a:cs typeface="Tahoma" panose="020B0604030504040204" pitchFamily="34" charset="0"/>
              </a:rPr>
              <a:t> </a:t>
            </a:r>
            <a:r>
              <a:rPr lang="en-US" sz="5800" b="1" dirty="0" err="1">
                <a:latin typeface="Tahoma" panose="020B0604030504040204" pitchFamily="34" charset="0"/>
                <a:ea typeface="Tahoma" panose="020B0604030504040204" pitchFamily="34" charset="0"/>
                <a:cs typeface="Tahoma" panose="020B0604030504040204" pitchFamily="34" charset="0"/>
              </a:rPr>
              <a:t>Fou</a:t>
            </a:r>
            <a:r>
              <a:rPr lang="en-US" sz="5800" b="1" dirty="0">
                <a:latin typeface="Tahoma" panose="020B0604030504040204" pitchFamily="34" charset="0"/>
                <a:ea typeface="Tahoma" panose="020B0604030504040204" pitchFamily="34" charset="0"/>
                <a:cs typeface="Tahoma" panose="020B0604030504040204" pitchFamily="34" charset="0"/>
              </a:rPr>
              <a:t> </a:t>
            </a:r>
            <a:r>
              <a:rPr lang="en-US" sz="5800" b="1" dirty="0" smtClean="0">
                <a:latin typeface="Tahoma" panose="020B0604030504040204" pitchFamily="34" charset="0"/>
                <a:ea typeface="Tahoma" panose="020B0604030504040204" pitchFamily="34" charset="0"/>
                <a:cs typeface="Tahoma" panose="020B0604030504040204" pitchFamily="34" charset="0"/>
              </a:rPr>
              <a:t>Church</a:t>
            </a:r>
          </a:p>
          <a:p>
            <a:r>
              <a:rPr lang="en-US" sz="5800" b="1" dirty="0" err="1" smtClean="0">
                <a:latin typeface="Tahoma" panose="020B0604030504040204" pitchFamily="34" charset="0"/>
                <a:ea typeface="Tahoma" panose="020B0604030504040204" pitchFamily="34" charset="0"/>
                <a:cs typeface="Tahoma" panose="020B0604030504040204" pitchFamily="34" charset="0"/>
              </a:rPr>
              <a:t>Kanana</a:t>
            </a:r>
            <a:r>
              <a:rPr lang="en-US" sz="5800" b="1" dirty="0" smtClean="0">
                <a:latin typeface="Tahoma" panose="020B0604030504040204" pitchFamily="34" charset="0"/>
                <a:ea typeface="Tahoma" panose="020B0604030504040204" pitchFamily="34" charset="0"/>
                <a:cs typeface="Tahoma" panose="020B0604030504040204" pitchFamily="34" charset="0"/>
              </a:rPr>
              <a:t> </a:t>
            </a:r>
            <a:r>
              <a:rPr lang="en-US" sz="5800" b="1" dirty="0" err="1">
                <a:latin typeface="Tahoma" panose="020B0604030504040204" pitchFamily="34" charset="0"/>
                <a:ea typeface="Tahoma" panose="020B0604030504040204" pitchFamily="34" charset="0"/>
                <a:cs typeface="Tahoma" panose="020B0604030504040204" pitchFamily="34" charset="0"/>
              </a:rPr>
              <a:t>Fou</a:t>
            </a:r>
            <a:r>
              <a:rPr lang="en-US" sz="5800" b="1" dirty="0">
                <a:latin typeface="Tahoma" panose="020B0604030504040204" pitchFamily="34" charset="0"/>
                <a:ea typeface="Tahoma" panose="020B0604030504040204" pitchFamily="34" charset="0"/>
                <a:cs typeface="Tahoma" panose="020B0604030504040204" pitchFamily="34" charset="0"/>
              </a:rPr>
              <a:t> CCCAS, </a:t>
            </a:r>
            <a:r>
              <a:rPr lang="en-US" sz="5800" b="1" dirty="0" smtClean="0">
                <a:latin typeface="Tahoma" panose="020B0604030504040204" pitchFamily="34" charset="0"/>
                <a:ea typeface="Tahoma" panose="020B0604030504040204" pitchFamily="34" charset="0"/>
                <a:cs typeface="Tahoma" panose="020B0604030504040204" pitchFamily="34" charset="0"/>
              </a:rPr>
              <a:t>UCC</a:t>
            </a:r>
          </a:p>
          <a:p>
            <a:r>
              <a:rPr lang="en-US" sz="5800" b="1" dirty="0" err="1" smtClean="0">
                <a:latin typeface="Tahoma" panose="020B0604030504040204" pitchFamily="34" charset="0"/>
                <a:ea typeface="Tahoma" panose="020B0604030504040204" pitchFamily="34" charset="0"/>
                <a:cs typeface="Tahoma" panose="020B0604030504040204" pitchFamily="34" charset="0"/>
              </a:rPr>
              <a:t>Kahikuonalani</a:t>
            </a:r>
            <a:r>
              <a:rPr lang="en-US" sz="5800" b="1" dirty="0" smtClean="0">
                <a:latin typeface="Tahoma" panose="020B0604030504040204" pitchFamily="34" charset="0"/>
                <a:ea typeface="Tahoma" panose="020B0604030504040204" pitchFamily="34" charset="0"/>
                <a:cs typeface="Tahoma" panose="020B0604030504040204" pitchFamily="34" charset="0"/>
              </a:rPr>
              <a:t> Church</a:t>
            </a:r>
          </a:p>
          <a:p>
            <a:r>
              <a:rPr lang="en-US" sz="5800" b="1" dirty="0" smtClean="0">
                <a:latin typeface="Tahoma" panose="020B0604030504040204" pitchFamily="34" charset="0"/>
                <a:ea typeface="Tahoma" panose="020B0604030504040204" pitchFamily="34" charset="0"/>
                <a:cs typeface="Tahoma" panose="020B0604030504040204" pitchFamily="34" charset="0"/>
              </a:rPr>
              <a:t>Malamalama </a:t>
            </a:r>
            <a:r>
              <a:rPr lang="en-US" sz="5800" b="1" dirty="0">
                <a:latin typeface="Tahoma" panose="020B0604030504040204" pitchFamily="34" charset="0"/>
                <a:ea typeface="Tahoma" panose="020B0604030504040204" pitchFamily="34" charset="0"/>
                <a:cs typeface="Tahoma" panose="020B0604030504040204" pitchFamily="34" charset="0"/>
              </a:rPr>
              <a:t>Ole </a:t>
            </a:r>
            <a:r>
              <a:rPr lang="en-US" sz="5800" b="1" dirty="0" err="1" smtClean="0">
                <a:latin typeface="Tahoma" panose="020B0604030504040204" pitchFamily="34" charset="0"/>
                <a:ea typeface="Tahoma" panose="020B0604030504040204" pitchFamily="34" charset="0"/>
                <a:cs typeface="Tahoma" panose="020B0604030504040204" pitchFamily="34" charset="0"/>
              </a:rPr>
              <a:t>Alofa-Tunoa</a:t>
            </a:r>
            <a:endParaRPr lang="en-US" sz="5800" b="1" dirty="0">
              <a:latin typeface="Tahoma" panose="020B0604030504040204" pitchFamily="34" charset="0"/>
              <a:ea typeface="Tahoma" panose="020B0604030504040204" pitchFamily="34" charset="0"/>
              <a:cs typeface="Tahoma" panose="020B0604030504040204" pitchFamily="34" charset="0"/>
            </a:endParaRPr>
          </a:p>
          <a:p>
            <a:r>
              <a:rPr lang="en-US" sz="5800" b="1" dirty="0" smtClean="0">
                <a:latin typeface="Tahoma" panose="020B0604030504040204" pitchFamily="34" charset="0"/>
                <a:ea typeface="Tahoma" panose="020B0604030504040204" pitchFamily="34" charset="0"/>
                <a:cs typeface="Tahoma" panose="020B0604030504040204" pitchFamily="34" charset="0"/>
              </a:rPr>
              <a:t>Honolulu </a:t>
            </a:r>
            <a:r>
              <a:rPr lang="en-US" sz="5800" b="1" dirty="0">
                <a:latin typeface="Tahoma" panose="020B0604030504040204" pitchFamily="34" charset="0"/>
                <a:ea typeface="Tahoma" panose="020B0604030504040204" pitchFamily="34" charset="0"/>
                <a:cs typeface="Tahoma" panose="020B0604030504040204" pitchFamily="34" charset="0"/>
              </a:rPr>
              <a:t>Cosmopolitan Church, UCC , </a:t>
            </a:r>
          </a:p>
          <a:p>
            <a:endParaRPr lang="en-US" dirty="0"/>
          </a:p>
          <a:p>
            <a:endParaRPr lang="en-US" dirty="0"/>
          </a:p>
        </p:txBody>
      </p:sp>
      <p:sp>
        <p:nvSpPr>
          <p:cNvPr id="3" name="Title 2"/>
          <p:cNvSpPr>
            <a:spLocks noGrp="1"/>
          </p:cNvSpPr>
          <p:nvPr>
            <p:ph type="title"/>
          </p:nvPr>
        </p:nvSpPr>
        <p:spPr/>
        <p:txBody>
          <a:bodyPr/>
          <a:lstStyle/>
          <a:p>
            <a:r>
              <a:rPr lang="en-US" b="1" dirty="0" smtClean="0">
                <a:solidFill>
                  <a:schemeClr val="accent5">
                    <a:lumMod val="75000"/>
                  </a:schemeClr>
                </a:solidFill>
              </a:rPr>
              <a:t>Current Partners and Growing</a:t>
            </a:r>
            <a:endParaRPr lang="en-US" b="1" dirty="0">
              <a:solidFill>
                <a:schemeClr val="accent5">
                  <a:lumMod val="75000"/>
                </a:schemeClr>
              </a:solidFill>
            </a:endParaRPr>
          </a:p>
        </p:txBody>
      </p:sp>
    </p:spTree>
    <p:extLst>
      <p:ext uri="{BB962C8B-B14F-4D97-AF65-F5344CB8AC3E}">
        <p14:creationId xmlns:p14="http://schemas.microsoft.com/office/powerpoint/2010/main" val="25471597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lgn="ctr">
              <a:buNone/>
            </a:pPr>
            <a:r>
              <a:rPr lang="en-US" dirty="0" smtClean="0">
                <a:hlinkClick r:id="rId2"/>
              </a:rPr>
              <a:t>https://youtu.be/Hei6qWm1Iiw</a:t>
            </a:r>
            <a:endParaRPr lang="en-US" dirty="0" smtClean="0"/>
          </a:p>
          <a:p>
            <a:pPr marL="0" indent="0" algn="ctr">
              <a:buNone/>
            </a:pPr>
            <a:endParaRPr lang="en-US" dirty="0" smtClean="0"/>
          </a:p>
          <a:p>
            <a:pPr marL="0" indent="0" algn="ctr">
              <a:buNone/>
            </a:pPr>
            <a:endParaRPr lang="en-US" dirty="0" smtClean="0"/>
          </a:p>
          <a:p>
            <a:pPr marL="0" indent="0">
              <a:buNone/>
            </a:pPr>
            <a:endParaRPr lang="en-US" dirty="0"/>
          </a:p>
        </p:txBody>
      </p:sp>
      <p:sp>
        <p:nvSpPr>
          <p:cNvPr id="2" name="Title 1"/>
          <p:cNvSpPr>
            <a:spLocks noGrp="1"/>
          </p:cNvSpPr>
          <p:nvPr>
            <p:ph type="title"/>
          </p:nvPr>
        </p:nvSpPr>
        <p:spPr/>
        <p:txBody>
          <a:bodyPr>
            <a:normAutofit/>
          </a:bodyPr>
          <a:lstStyle/>
          <a:p>
            <a:r>
              <a:rPr lang="en-US" sz="4800" b="1" dirty="0" smtClean="0">
                <a:solidFill>
                  <a:schemeClr val="accent5">
                    <a:lumMod val="75000"/>
                  </a:schemeClr>
                </a:solidFill>
              </a:rPr>
              <a:t>CB&amp;LF Brief History</a:t>
            </a:r>
            <a:endParaRPr lang="en-US" sz="4800" b="1" dirty="0">
              <a:solidFill>
                <a:schemeClr val="accent5">
                  <a:lumMod val="75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5105400"/>
            <a:ext cx="2007037" cy="96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4635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5">
                    <a:lumMod val="75000"/>
                  </a:schemeClr>
                </a:solidFill>
              </a:rPr>
              <a:t>And Growing</a:t>
            </a:r>
            <a:endParaRPr lang="en-US" b="1" dirty="0">
              <a:solidFill>
                <a:schemeClr val="accent5">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8900" y="663701"/>
            <a:ext cx="2540000" cy="1905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61125" y="815975"/>
            <a:ext cx="2222500" cy="27241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92375" y="892175"/>
            <a:ext cx="2940050" cy="3962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556061" y="3498410"/>
            <a:ext cx="3251200" cy="2438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39700" y="3797301"/>
            <a:ext cx="3149600" cy="23622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476845" y="3907765"/>
            <a:ext cx="1999810" cy="3619500"/>
          </a:xfrm>
          <a:prstGeom prst="rect">
            <a:avLst/>
          </a:prstGeom>
        </p:spPr>
      </p:pic>
    </p:spTree>
    <p:extLst>
      <p:ext uri="{BB962C8B-B14F-4D97-AF65-F5344CB8AC3E}">
        <p14:creationId xmlns:p14="http://schemas.microsoft.com/office/powerpoint/2010/main" val="27860823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5">
                    <a:lumMod val="75000"/>
                  </a:schemeClr>
                </a:solidFill>
              </a:rPr>
              <a:t>And Growing</a:t>
            </a:r>
            <a:endParaRPr lang="en-US" b="1" dirty="0">
              <a:solidFill>
                <a:schemeClr val="accent5">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69480" y="3737308"/>
            <a:ext cx="2674016" cy="2819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5100" y="698500"/>
            <a:ext cx="3149600" cy="23622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9302" t="25252" r="35926" b="-15244"/>
          <a:stretch/>
        </p:blipFill>
        <p:spPr>
          <a:xfrm rot="5400000">
            <a:off x="1207464" y="1383336"/>
            <a:ext cx="3934460" cy="28441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476592" y="1339536"/>
            <a:ext cx="3403600" cy="25527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22948" y="4226489"/>
            <a:ext cx="2674015" cy="2005511"/>
          </a:xfrm>
          <a:prstGeom prst="rect">
            <a:avLst/>
          </a:prstGeom>
        </p:spPr>
      </p:pic>
    </p:spTree>
    <p:extLst>
      <p:ext uri="{BB962C8B-B14F-4D97-AF65-F5344CB8AC3E}">
        <p14:creationId xmlns:p14="http://schemas.microsoft.com/office/powerpoint/2010/main" val="1268071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5">
                    <a:lumMod val="75000"/>
                  </a:schemeClr>
                </a:solidFill>
              </a:rPr>
              <a:t>And Growing</a:t>
            </a:r>
            <a:endParaRPr lang="en-US" b="1" dirty="0">
              <a:solidFill>
                <a:schemeClr val="accent5">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27087"/>
            <a:ext cx="345440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038600"/>
            <a:ext cx="3556000" cy="2667000"/>
          </a:xfrm>
          <a:prstGeom prst="rect">
            <a:avLst/>
          </a:prstGeom>
        </p:spPr>
      </p:pic>
      <p:sp>
        <p:nvSpPr>
          <p:cNvPr id="6" name="AutoShape 2" descr="https://mail.aol.com/webmail/getPart?uid=33527341&amp;partId=2&amp;scope=STANDARD&amp;saveAs=20170224_11472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6364558" y="27160"/>
            <a:ext cx="2800566" cy="248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67523" y="4257675"/>
            <a:ext cx="434022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4693" y="1905000"/>
            <a:ext cx="3663507" cy="2441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8343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itchells\AppData\Local\Microsoft\Windows\Temporary Internet Files\Content.IE5\23KT0WZ5\aloha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60732"/>
            <a:ext cx="4114800" cy="40256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tchells\AppData\Local\Microsoft\Windows\Temporary Internet Files\Content.IE5\1MPISHXJ\leaf[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195" y="762000"/>
            <a:ext cx="1905000" cy="13974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mitchells\AppData\Local\Microsoft\Windows\Temporary Internet Files\Content.IE5\1MPISHXJ\leaf[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1905000" cy="13974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mitchells\AppData\Local\Microsoft\Windows\Temporary Internet Files\Content.IE5\1MPISHXJ\leaf[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029200"/>
            <a:ext cx="1905000" cy="13974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mitchells\AppData\Local\Microsoft\Windows\Temporary Internet Files\Content.IE5\1MPISHXJ\leaf[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724400"/>
            <a:ext cx="1905000" cy="139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2404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388" y="1752600"/>
            <a:ext cx="9167388" cy="5105400"/>
          </a:xfrm>
        </p:spPr>
        <p:txBody>
          <a:bodyPr>
            <a:normAutofit lnSpcReduction="10000"/>
          </a:bodyPr>
          <a:lstStyle/>
          <a:p>
            <a:pPr lvl="0">
              <a:buClr>
                <a:srgbClr val="0BD0D9"/>
              </a:buClr>
              <a:buSzPct val="95000"/>
              <a:buFont typeface="Wingdings 2"/>
              <a:buChar char=""/>
            </a:pPr>
            <a:r>
              <a:rPr lang="en-US" sz="2600" dirty="0">
                <a:solidFill>
                  <a:prstClr val="black"/>
                </a:solidFill>
                <a:latin typeface="Constantia"/>
              </a:rPr>
              <a:t>Rev. Dr. Patrick Duggan Executive Director, </a:t>
            </a:r>
            <a:r>
              <a:rPr lang="en-US" sz="2600" dirty="0">
                <a:solidFill>
                  <a:prstClr val="black"/>
                </a:solidFill>
                <a:latin typeface="Constantia"/>
                <a:hlinkClick r:id="rId2"/>
              </a:rPr>
              <a:t>dugganp@ucc.org</a:t>
            </a:r>
            <a:r>
              <a:rPr lang="en-US" sz="2600" dirty="0">
                <a:solidFill>
                  <a:prstClr val="black"/>
                </a:solidFill>
                <a:latin typeface="Constantia"/>
              </a:rPr>
              <a:t> 216.736.3833</a:t>
            </a:r>
          </a:p>
          <a:p>
            <a:pPr lvl="0">
              <a:buClr>
                <a:srgbClr val="0BD0D9"/>
              </a:buClr>
              <a:buSzPct val="95000"/>
              <a:buFont typeface="Wingdings 2"/>
              <a:buChar char=""/>
            </a:pPr>
            <a:r>
              <a:rPr lang="en-US" sz="2600" dirty="0">
                <a:solidFill>
                  <a:prstClr val="black"/>
                </a:solidFill>
                <a:latin typeface="Constantia"/>
              </a:rPr>
              <a:t>Rev. Susan Mitchell Associate Director, Strategic Initiatives </a:t>
            </a:r>
            <a:r>
              <a:rPr lang="en-US" sz="2600" dirty="0">
                <a:solidFill>
                  <a:prstClr val="black"/>
                </a:solidFill>
                <a:latin typeface="Constantia"/>
                <a:hlinkClick r:id="rId3"/>
              </a:rPr>
              <a:t>mitchells@ucc.org</a:t>
            </a:r>
            <a:r>
              <a:rPr lang="en-US" sz="2600" dirty="0">
                <a:solidFill>
                  <a:prstClr val="black"/>
                </a:solidFill>
                <a:latin typeface="Constantia"/>
              </a:rPr>
              <a:t> 216.736.3819</a:t>
            </a:r>
          </a:p>
          <a:p>
            <a:pPr lvl="0">
              <a:buClr>
                <a:srgbClr val="0BD0D9"/>
              </a:buClr>
              <a:buSzPct val="95000"/>
              <a:buFont typeface="Wingdings 2"/>
              <a:buChar char=""/>
            </a:pPr>
            <a:r>
              <a:rPr lang="en-US" sz="2600" dirty="0">
                <a:solidFill>
                  <a:prstClr val="black"/>
                </a:solidFill>
                <a:latin typeface="Constantia"/>
              </a:rPr>
              <a:t>Ms. Shaena Ragin, Senior Loan Specialist, </a:t>
            </a:r>
            <a:r>
              <a:rPr lang="en-US" sz="2600" dirty="0">
                <a:solidFill>
                  <a:prstClr val="black"/>
                </a:solidFill>
                <a:latin typeface="Constantia"/>
                <a:hlinkClick r:id="rId4"/>
              </a:rPr>
              <a:t>ragins@ucc.org</a:t>
            </a:r>
            <a:r>
              <a:rPr lang="en-US" sz="2600" dirty="0">
                <a:solidFill>
                  <a:prstClr val="black"/>
                </a:solidFill>
                <a:latin typeface="Constantia"/>
              </a:rPr>
              <a:t>, 216.736.3822</a:t>
            </a:r>
          </a:p>
          <a:p>
            <a:pPr lvl="0">
              <a:buClr>
                <a:srgbClr val="0BD0D9"/>
              </a:buClr>
              <a:buSzPct val="95000"/>
              <a:buFont typeface="Wingdings 2"/>
              <a:buChar char=""/>
            </a:pPr>
            <a:r>
              <a:rPr lang="en-US" sz="2600" dirty="0">
                <a:solidFill>
                  <a:prstClr val="black"/>
                </a:solidFill>
                <a:latin typeface="Constantia"/>
              </a:rPr>
              <a:t>Ms. Erin Frameli, Mortgage Loan Services Coordinator, </a:t>
            </a:r>
            <a:r>
              <a:rPr lang="en-US" sz="2600" dirty="0">
                <a:solidFill>
                  <a:prstClr val="black"/>
                </a:solidFill>
                <a:latin typeface="Constantia"/>
                <a:hlinkClick r:id="rId5"/>
              </a:rPr>
              <a:t>framelie@ucc.org</a:t>
            </a:r>
            <a:r>
              <a:rPr lang="en-US" sz="2600" dirty="0">
                <a:solidFill>
                  <a:prstClr val="black"/>
                </a:solidFill>
                <a:latin typeface="Constantia"/>
              </a:rPr>
              <a:t> 216.736.3858</a:t>
            </a:r>
          </a:p>
          <a:p>
            <a:pPr lvl="0">
              <a:buClr>
                <a:srgbClr val="0BD0D9"/>
              </a:buClr>
              <a:buSzPct val="95000"/>
              <a:buFont typeface="Wingdings 2"/>
              <a:buChar char=""/>
            </a:pPr>
            <a:r>
              <a:rPr lang="en-US" sz="2600" dirty="0">
                <a:solidFill>
                  <a:prstClr val="black"/>
                </a:solidFill>
                <a:latin typeface="Constantia"/>
              </a:rPr>
              <a:t>Ms. Donyale Copeland, Office Administrator, </a:t>
            </a:r>
            <a:r>
              <a:rPr lang="en-US" sz="2600" dirty="0">
                <a:solidFill>
                  <a:prstClr val="black"/>
                </a:solidFill>
                <a:latin typeface="Constantia"/>
                <a:hlinkClick r:id="rId6"/>
              </a:rPr>
              <a:t>copeland@ucc.org</a:t>
            </a:r>
            <a:r>
              <a:rPr lang="en-US" sz="2600" dirty="0">
                <a:solidFill>
                  <a:prstClr val="black"/>
                </a:solidFill>
                <a:latin typeface="Constantia"/>
              </a:rPr>
              <a:t> 216.736.3834</a:t>
            </a:r>
          </a:p>
          <a:p>
            <a:pPr lvl="0">
              <a:buClr>
                <a:srgbClr val="0BD0D9"/>
              </a:buClr>
              <a:buSzPct val="95000"/>
              <a:buFont typeface="Wingdings 2"/>
              <a:buChar char=""/>
            </a:pPr>
            <a:r>
              <a:rPr lang="en-US" sz="2600" dirty="0">
                <a:solidFill>
                  <a:prstClr val="black"/>
                </a:solidFill>
                <a:latin typeface="Constantia"/>
              </a:rPr>
              <a:t>Mr. David Balthis, Mortgage Loan Accountant, </a:t>
            </a:r>
            <a:r>
              <a:rPr lang="en-US" sz="2600" dirty="0">
                <a:solidFill>
                  <a:prstClr val="black"/>
                </a:solidFill>
                <a:latin typeface="Constantia"/>
                <a:hlinkClick r:id="rId7"/>
              </a:rPr>
              <a:t>balthisd@ucc.org</a:t>
            </a:r>
            <a:r>
              <a:rPr lang="en-US" sz="2600" dirty="0">
                <a:solidFill>
                  <a:prstClr val="black"/>
                </a:solidFill>
                <a:latin typeface="Constantia"/>
              </a:rPr>
              <a:t> 216.736.2158</a:t>
            </a:r>
          </a:p>
          <a:p>
            <a:endParaRPr lang="en-US" dirty="0"/>
          </a:p>
        </p:txBody>
      </p:sp>
      <p:sp>
        <p:nvSpPr>
          <p:cNvPr id="3" name="Title 2"/>
          <p:cNvSpPr>
            <a:spLocks noGrp="1"/>
          </p:cNvSpPr>
          <p:nvPr>
            <p:ph type="title"/>
          </p:nvPr>
        </p:nvSpPr>
        <p:spPr>
          <a:xfrm>
            <a:off x="533400" y="381000"/>
            <a:ext cx="8229600" cy="914400"/>
          </a:xfrm>
        </p:spPr>
        <p:txBody>
          <a:bodyPr>
            <a:normAutofit fontScale="90000"/>
          </a:bodyPr>
          <a:lstStyle/>
          <a:p>
            <a:r>
              <a:rPr lang="en-US" b="1" dirty="0">
                <a:solidFill>
                  <a:schemeClr val="accent5">
                    <a:lumMod val="75000"/>
                  </a:schemeClr>
                </a:solidFill>
              </a:rPr>
              <a:t>Church Building &amp; Loan Fund Staff</a:t>
            </a:r>
          </a:p>
        </p:txBody>
      </p:sp>
    </p:spTree>
    <p:extLst>
      <p:ext uri="{BB962C8B-B14F-4D97-AF65-F5344CB8AC3E}">
        <p14:creationId xmlns:p14="http://schemas.microsoft.com/office/powerpoint/2010/main" val="27160052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675466"/>
            <a:ext cx="7848600" cy="4083447"/>
          </a:xfrm>
        </p:spPr>
        <p:txBody>
          <a:bodyPr>
            <a:normAutofit lnSpcReduction="10000"/>
          </a:bodyPr>
          <a:lstStyle/>
          <a:p>
            <a:pPr marL="0" lvl="0" indent="0">
              <a:buClr>
                <a:srgbClr val="0BD0D9"/>
              </a:buClr>
              <a:buSzPct val="95000"/>
              <a:buNone/>
            </a:pPr>
            <a:r>
              <a:rPr lang="en-US" sz="2800" b="1" dirty="0" smtClean="0">
                <a:solidFill>
                  <a:srgbClr val="009DD9">
                    <a:lumMod val="50000"/>
                  </a:srgbClr>
                </a:solidFill>
                <a:latin typeface="Constantia"/>
              </a:rPr>
              <a:t>The </a:t>
            </a:r>
            <a:r>
              <a:rPr lang="en-US" sz="2800" b="1" dirty="0">
                <a:solidFill>
                  <a:srgbClr val="009DD9">
                    <a:lumMod val="50000"/>
                  </a:srgbClr>
                </a:solidFill>
                <a:latin typeface="Constantia"/>
              </a:rPr>
              <a:t>mission of the Church Building &amp; Loan Fund (CB&amp;LF) is to assist congregations younger than 30 years, as well as renewing congregations of any age, who are planning to buy either a first house of worship or a land site, or who want to build, renovate, or refinance their church building, meeting house, school, parsonage and/or other church buildings. </a:t>
            </a:r>
          </a:p>
          <a:p>
            <a:pPr marL="0" indent="0">
              <a:buNone/>
            </a:pPr>
            <a:r>
              <a:rPr lang="en-US" dirty="0" smtClean="0"/>
              <a:t>							</a:t>
            </a:r>
            <a:endParaRPr lang="en-US" dirty="0"/>
          </a:p>
        </p:txBody>
      </p:sp>
      <p:sp>
        <p:nvSpPr>
          <p:cNvPr id="2" name="Title 1"/>
          <p:cNvSpPr>
            <a:spLocks noGrp="1"/>
          </p:cNvSpPr>
          <p:nvPr>
            <p:ph type="title"/>
          </p:nvPr>
        </p:nvSpPr>
        <p:spPr/>
        <p:txBody>
          <a:bodyPr>
            <a:normAutofit/>
          </a:bodyPr>
          <a:lstStyle/>
          <a:p>
            <a:r>
              <a:rPr lang="en-US" sz="5400" b="1" dirty="0" smtClean="0">
                <a:solidFill>
                  <a:schemeClr val="accent5">
                    <a:lumMod val="75000"/>
                  </a:schemeClr>
                </a:solidFill>
              </a:rPr>
              <a:t>Mission</a:t>
            </a:r>
            <a:endParaRPr lang="en-US" sz="5400" b="1" dirty="0">
              <a:solidFill>
                <a:schemeClr val="accent5">
                  <a:lumMod val="75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791200"/>
            <a:ext cx="2007037" cy="96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5459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lstStyle/>
          <a:p>
            <a:pPr marL="0" indent="0" algn="ctr">
              <a:buNone/>
            </a:pPr>
            <a:endParaRPr lang="en-US" sz="3600" b="1" dirty="0" smtClean="0">
              <a:solidFill>
                <a:schemeClr val="accent1">
                  <a:lumMod val="75000"/>
                </a:schemeClr>
              </a:solidFill>
            </a:endParaRPr>
          </a:p>
          <a:p>
            <a:pPr marL="0" indent="0" algn="ctr">
              <a:buNone/>
            </a:pPr>
            <a:endParaRPr lang="en-US" sz="3600" b="1" dirty="0">
              <a:solidFill>
                <a:schemeClr val="accent1">
                  <a:lumMod val="75000"/>
                </a:schemeClr>
              </a:solidFill>
            </a:endParaRPr>
          </a:p>
          <a:p>
            <a:pPr marL="0" indent="0" algn="ctr">
              <a:buNone/>
            </a:pPr>
            <a:r>
              <a:rPr lang="en-US" sz="3600" b="1" dirty="0" smtClean="0">
                <a:solidFill>
                  <a:schemeClr val="accent1">
                    <a:lumMod val="75000"/>
                  </a:schemeClr>
                </a:solidFill>
              </a:rPr>
              <a:t>2015 - 2017</a:t>
            </a:r>
            <a:endParaRPr lang="en-US" b="1" dirty="0" smtClean="0">
              <a:solidFill>
                <a:schemeClr val="tx2">
                  <a:lumMod val="75000"/>
                </a:schemeClr>
              </a:solidFill>
            </a:endParaRPr>
          </a:p>
          <a:p>
            <a:pPr marL="0" indent="0">
              <a:buNone/>
            </a:pPr>
            <a:r>
              <a:rPr lang="en-US" b="1" dirty="0" smtClean="0">
                <a:solidFill>
                  <a:schemeClr val="tx2">
                    <a:lumMod val="75000"/>
                  </a:schemeClr>
                </a:solidFill>
              </a:rPr>
              <a:t>Reinvent the concept of “church” through innovative uses of buildings and space, unique partnerships and biblical principles to dramatically increase the economic, social, environmental and spiritual vitality of poor communities and gentrifying neighborhoods.</a:t>
            </a:r>
          </a:p>
          <a:p>
            <a:pPr marL="0" indent="0">
              <a:buNone/>
            </a:pPr>
            <a:endParaRPr lang="en-US" dirty="0"/>
          </a:p>
        </p:txBody>
      </p:sp>
      <p:sp>
        <p:nvSpPr>
          <p:cNvPr id="2" name="Title 1"/>
          <p:cNvSpPr>
            <a:spLocks noGrp="1"/>
          </p:cNvSpPr>
          <p:nvPr>
            <p:ph type="title"/>
          </p:nvPr>
        </p:nvSpPr>
        <p:spPr>
          <a:xfrm>
            <a:off x="457200" y="274638"/>
            <a:ext cx="8229600" cy="1020762"/>
          </a:xfrm>
        </p:spPr>
        <p:txBody>
          <a:bodyPr>
            <a:normAutofit/>
          </a:bodyPr>
          <a:lstStyle/>
          <a:p>
            <a:r>
              <a:rPr lang="en-US" sz="5400" b="1" dirty="0" smtClean="0">
                <a:solidFill>
                  <a:schemeClr val="accent5">
                    <a:lumMod val="75000"/>
                  </a:schemeClr>
                </a:solidFill>
              </a:rPr>
              <a:t>Vision</a:t>
            </a:r>
            <a:endParaRPr lang="en-US" sz="5400" b="1" dirty="0">
              <a:solidFill>
                <a:schemeClr val="accent5">
                  <a:lumMod val="75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5105400"/>
            <a:ext cx="2007037" cy="96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9061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2675466"/>
            <a:ext cx="8839200" cy="4030133"/>
          </a:xfrm>
        </p:spPr>
        <p:txBody>
          <a:bodyPr/>
          <a:lstStyle/>
          <a:p>
            <a:r>
              <a:rPr lang="en-US" altLang="en-US" b="1" i="1" dirty="0" smtClean="0">
                <a:solidFill>
                  <a:schemeClr val="accent1">
                    <a:lumMod val="75000"/>
                  </a:schemeClr>
                </a:solidFill>
              </a:rPr>
              <a:t>New and renewing Christian church organizations that are 30 years or younger</a:t>
            </a:r>
          </a:p>
          <a:p>
            <a:r>
              <a:rPr lang="en-US" altLang="en-US" b="1" i="1" dirty="0" smtClean="0">
                <a:solidFill>
                  <a:schemeClr val="accent1">
                    <a:lumMod val="75000"/>
                  </a:schemeClr>
                </a:solidFill>
              </a:rPr>
              <a:t>Churches seeking financing to buy, build, construct, renovate or refinance property</a:t>
            </a:r>
          </a:p>
          <a:p>
            <a:r>
              <a:rPr lang="en-US" altLang="en-US" b="1" i="1" dirty="0" smtClean="0">
                <a:solidFill>
                  <a:schemeClr val="accent1">
                    <a:lumMod val="75000"/>
                  </a:schemeClr>
                </a:solidFill>
              </a:rPr>
              <a:t>Churches with demonstrated capable leadership and commitment to mission and ministry outreach</a:t>
            </a:r>
          </a:p>
          <a:p>
            <a:r>
              <a:rPr lang="en-US" altLang="en-US" b="1" i="1" dirty="0" smtClean="0">
                <a:solidFill>
                  <a:schemeClr val="accent1">
                    <a:lumMod val="75000"/>
                  </a:schemeClr>
                </a:solidFill>
              </a:rPr>
              <a:t>Churches that participate actively in PIB </a:t>
            </a:r>
          </a:p>
          <a:p>
            <a:pPr marL="0" indent="0">
              <a:buNone/>
            </a:pPr>
            <a:endParaRPr lang="en-US" dirty="0"/>
          </a:p>
        </p:txBody>
      </p:sp>
      <p:sp>
        <p:nvSpPr>
          <p:cNvPr id="2" name="Title 1"/>
          <p:cNvSpPr>
            <a:spLocks noGrp="1"/>
          </p:cNvSpPr>
          <p:nvPr>
            <p:ph type="title"/>
          </p:nvPr>
        </p:nvSpPr>
        <p:spPr/>
        <p:txBody>
          <a:bodyPr>
            <a:normAutofit/>
          </a:bodyPr>
          <a:lstStyle/>
          <a:p>
            <a:r>
              <a:rPr lang="en-US" altLang="en-US" b="1" i="1" u="sng" dirty="0" smtClean="0">
                <a:solidFill>
                  <a:schemeClr val="accent5">
                    <a:lumMod val="75000"/>
                  </a:schemeClr>
                </a:solidFill>
              </a:rPr>
              <a:t>Who can borrow from CB&amp;LF</a:t>
            </a:r>
            <a:r>
              <a:rPr lang="en-US" altLang="en-US" b="1" u="sng" dirty="0" smtClean="0">
                <a:solidFill>
                  <a:schemeClr val="accent5">
                    <a:lumMod val="75000"/>
                  </a:schemeClr>
                </a:solidFill>
              </a:rPr>
              <a:t>?</a:t>
            </a:r>
            <a:r>
              <a:rPr lang="en-US" altLang="en-US" dirty="0" smtClean="0"/>
              <a:t>	</a:t>
            </a:r>
            <a:endParaRPr lang="en-US" dirty="0"/>
          </a:p>
        </p:txBody>
      </p:sp>
    </p:spTree>
    <p:extLst>
      <p:ext uri="{BB962C8B-B14F-4D97-AF65-F5344CB8AC3E}">
        <p14:creationId xmlns:p14="http://schemas.microsoft.com/office/powerpoint/2010/main" val="3031388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90800"/>
            <a:ext cx="8534399" cy="4038599"/>
          </a:xfrm>
        </p:spPr>
        <p:txBody>
          <a:bodyPr>
            <a:normAutofit/>
          </a:bodyPr>
          <a:lstStyle/>
          <a:p>
            <a:pPr marL="274320" lvl="0" indent="-274320">
              <a:buClr>
                <a:srgbClr val="0BD0D9"/>
              </a:buClr>
              <a:buSzPct val="95000"/>
              <a:buFont typeface="Wingdings" panose="05000000000000000000" pitchFamily="2" charset="2"/>
              <a:buChar char="Ø"/>
            </a:pPr>
            <a:r>
              <a:rPr lang="en-US" sz="2600" b="1" dirty="0" smtClean="0">
                <a:solidFill>
                  <a:srgbClr val="009DD9">
                    <a:lumMod val="75000"/>
                  </a:srgbClr>
                </a:solidFill>
                <a:latin typeface="Constantia"/>
              </a:rPr>
              <a:t>Visioning </a:t>
            </a:r>
            <a:r>
              <a:rPr lang="en-US" sz="2600" b="1" dirty="0">
                <a:solidFill>
                  <a:srgbClr val="009DD9">
                    <a:lumMod val="75000"/>
                  </a:srgbClr>
                </a:solidFill>
                <a:latin typeface="Constantia"/>
              </a:rPr>
              <a:t>and Strategic Plan of Implementation</a:t>
            </a:r>
          </a:p>
          <a:p>
            <a:pPr marL="274320" lvl="0" indent="-274320">
              <a:buClr>
                <a:srgbClr val="0BD0D9"/>
              </a:buClr>
              <a:buSzPct val="95000"/>
              <a:buFont typeface="Wingdings" panose="05000000000000000000" pitchFamily="2" charset="2"/>
              <a:buChar char="Ø"/>
            </a:pPr>
            <a:r>
              <a:rPr lang="en-US" sz="2600" b="1" dirty="0">
                <a:solidFill>
                  <a:srgbClr val="009DD9">
                    <a:lumMod val="75000"/>
                  </a:srgbClr>
                </a:solidFill>
                <a:latin typeface="Constantia"/>
              </a:rPr>
              <a:t>Development Consulting: Partners In Visioning (PIV)</a:t>
            </a:r>
          </a:p>
          <a:p>
            <a:pPr marL="274320" lvl="0" indent="-274320">
              <a:buClr>
                <a:srgbClr val="0BD0D9"/>
              </a:buClr>
              <a:buSzPct val="95000"/>
              <a:buFont typeface="Wingdings" panose="05000000000000000000" pitchFamily="2" charset="2"/>
              <a:buChar char="Ø"/>
            </a:pPr>
            <a:r>
              <a:rPr lang="en-US" sz="2600" b="1" dirty="0">
                <a:solidFill>
                  <a:srgbClr val="009DD9">
                    <a:lumMod val="75000"/>
                  </a:srgbClr>
                </a:solidFill>
                <a:latin typeface="Constantia"/>
              </a:rPr>
              <a:t>Project and Loan Preparation: Partners In Building (PIB)</a:t>
            </a:r>
          </a:p>
          <a:p>
            <a:pPr marL="274320" lvl="0" indent="-274320">
              <a:buClr>
                <a:srgbClr val="0BD0D9"/>
              </a:buClr>
              <a:buSzPct val="95000"/>
              <a:buFont typeface="Wingdings" panose="05000000000000000000" pitchFamily="2" charset="2"/>
              <a:buChar char="Ø"/>
            </a:pPr>
            <a:r>
              <a:rPr lang="en-US" sz="2600" b="1" dirty="0">
                <a:solidFill>
                  <a:srgbClr val="009DD9">
                    <a:lumMod val="75000"/>
                  </a:srgbClr>
                </a:solidFill>
                <a:latin typeface="Constantia"/>
              </a:rPr>
              <a:t>New Church Loans: Partners In Mission (PIM)</a:t>
            </a:r>
          </a:p>
          <a:p>
            <a:pPr marL="274320" lvl="0" indent="-274320">
              <a:buClr>
                <a:srgbClr val="0BD0D9"/>
              </a:buClr>
              <a:buSzPct val="95000"/>
              <a:buFont typeface="Wingdings" panose="05000000000000000000" pitchFamily="2" charset="2"/>
              <a:buChar char="Ø"/>
            </a:pPr>
            <a:r>
              <a:rPr lang="en-US" sz="2600" b="1" dirty="0">
                <a:solidFill>
                  <a:srgbClr val="009DD9">
                    <a:lumMod val="75000"/>
                  </a:srgbClr>
                </a:solidFill>
                <a:latin typeface="Constantia"/>
              </a:rPr>
              <a:t>Capital and Stewardship Campaign </a:t>
            </a:r>
            <a:r>
              <a:rPr lang="en-US" sz="2600" b="1" dirty="0" smtClean="0">
                <a:solidFill>
                  <a:srgbClr val="009DD9">
                    <a:lumMod val="75000"/>
                  </a:srgbClr>
                </a:solidFill>
                <a:latin typeface="Constantia"/>
              </a:rPr>
              <a:t>Consultants</a:t>
            </a:r>
          </a:p>
          <a:p>
            <a:pPr marL="274320" lvl="0" indent="-274320">
              <a:buClr>
                <a:srgbClr val="0BD0D9"/>
              </a:buClr>
              <a:buSzPct val="95000"/>
              <a:buFont typeface="Wingdings" panose="05000000000000000000" pitchFamily="2" charset="2"/>
              <a:buChar char="Ø"/>
            </a:pPr>
            <a:r>
              <a:rPr lang="en-US" sz="2600" b="1" dirty="0" smtClean="0">
                <a:solidFill>
                  <a:srgbClr val="009DD9">
                    <a:lumMod val="75000"/>
                  </a:srgbClr>
                </a:solidFill>
                <a:latin typeface="Constantia"/>
              </a:rPr>
              <a:t>Building Project Loans</a:t>
            </a:r>
            <a:endParaRPr lang="en-US" sz="2600" b="1" dirty="0">
              <a:solidFill>
                <a:srgbClr val="009DD9">
                  <a:lumMod val="75000"/>
                </a:srgbClr>
              </a:solidFill>
              <a:latin typeface="Constantia"/>
            </a:endParaRPr>
          </a:p>
          <a:p>
            <a:pPr marL="0" indent="0">
              <a:buNone/>
            </a:pPr>
            <a:endParaRPr lang="en-US" dirty="0"/>
          </a:p>
        </p:txBody>
      </p:sp>
      <p:sp>
        <p:nvSpPr>
          <p:cNvPr id="2" name="Title 1"/>
          <p:cNvSpPr>
            <a:spLocks noGrp="1"/>
          </p:cNvSpPr>
          <p:nvPr>
            <p:ph type="title"/>
          </p:nvPr>
        </p:nvSpPr>
        <p:spPr/>
        <p:txBody>
          <a:bodyPr/>
          <a:lstStyle/>
          <a:p>
            <a:r>
              <a:rPr lang="en-US" b="1" dirty="0" smtClean="0">
                <a:solidFill>
                  <a:schemeClr val="accent5">
                    <a:lumMod val="75000"/>
                  </a:schemeClr>
                </a:solidFill>
              </a:rPr>
              <a:t>Services Provided By CB&amp;LF</a:t>
            </a:r>
            <a:endParaRPr lang="en-US" b="1" dirty="0">
              <a:solidFill>
                <a:schemeClr val="accent5">
                  <a:lumMod val="75000"/>
                </a:schemeClr>
              </a:solidFill>
            </a:endParaRPr>
          </a:p>
        </p:txBody>
      </p:sp>
    </p:spTree>
    <p:extLst>
      <p:ext uri="{BB962C8B-B14F-4D97-AF65-F5344CB8AC3E}">
        <p14:creationId xmlns:p14="http://schemas.microsoft.com/office/powerpoint/2010/main" val="39425224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en-US" sz="3600" b="1" dirty="0">
                <a:solidFill>
                  <a:schemeClr val="accent1">
                    <a:lumMod val="75000"/>
                  </a:schemeClr>
                </a:solidFill>
                <a:ea typeface="Verdana" pitchFamily="34" charset="0"/>
                <a:cs typeface="Verdana" pitchFamily="34" charset="0"/>
              </a:rPr>
              <a:t>1</a:t>
            </a:r>
            <a:r>
              <a:rPr lang="en-US" altLang="en-US" sz="3600" b="1" dirty="0" smtClean="0">
                <a:solidFill>
                  <a:schemeClr val="accent1">
                    <a:lumMod val="75000"/>
                  </a:schemeClr>
                </a:solidFill>
                <a:latin typeface="Book Antiqua" pitchFamily="18" charset="0"/>
                <a:ea typeface="Verdana" pitchFamily="34" charset="0"/>
                <a:cs typeface="Verdana" pitchFamily="34" charset="0"/>
              </a:rPr>
              <a:t>. </a:t>
            </a:r>
            <a:r>
              <a:rPr lang="en-US" altLang="en-US" sz="3600" b="1" i="1" dirty="0" smtClean="0">
                <a:solidFill>
                  <a:schemeClr val="accent1">
                    <a:lumMod val="75000"/>
                  </a:schemeClr>
                </a:solidFill>
                <a:ea typeface="Verdana" pitchFamily="34" charset="0"/>
                <a:cs typeface="Arial" charset="0"/>
              </a:rPr>
              <a:t>Financial Reporting</a:t>
            </a:r>
          </a:p>
          <a:p>
            <a:endParaRPr lang="en-US" altLang="en-US" sz="3600" b="1" i="1" dirty="0" smtClean="0">
              <a:solidFill>
                <a:schemeClr val="accent1">
                  <a:lumMod val="75000"/>
                </a:schemeClr>
              </a:solidFill>
              <a:ea typeface="Verdana" pitchFamily="34" charset="0"/>
              <a:cs typeface="Arial" charset="0"/>
            </a:endParaRPr>
          </a:p>
          <a:p>
            <a:r>
              <a:rPr lang="en-US" altLang="en-US" sz="3600" b="1" i="1" dirty="0" smtClean="0">
                <a:solidFill>
                  <a:schemeClr val="accent1">
                    <a:lumMod val="75000"/>
                  </a:schemeClr>
                </a:solidFill>
                <a:ea typeface="Verdana" pitchFamily="34" charset="0"/>
                <a:cs typeface="Arial" charset="0"/>
              </a:rPr>
              <a:t> 2. Planning and Forecasting</a:t>
            </a:r>
          </a:p>
          <a:p>
            <a:endParaRPr lang="en-US" altLang="en-US" sz="3600" b="1" i="1" dirty="0" smtClean="0">
              <a:solidFill>
                <a:schemeClr val="accent1">
                  <a:lumMod val="75000"/>
                </a:schemeClr>
              </a:solidFill>
              <a:ea typeface="Verdana" pitchFamily="34" charset="0"/>
              <a:cs typeface="Arial" charset="0"/>
            </a:endParaRPr>
          </a:p>
          <a:p>
            <a:r>
              <a:rPr lang="en-US" altLang="en-US" sz="3600" b="1" i="1" dirty="0" smtClean="0">
                <a:solidFill>
                  <a:schemeClr val="accent1">
                    <a:lumMod val="75000"/>
                  </a:schemeClr>
                </a:solidFill>
                <a:ea typeface="Verdana" pitchFamily="34" charset="0"/>
                <a:cs typeface="Arial" charset="0"/>
              </a:rPr>
              <a:t> 3. Capital (Asset) Management</a:t>
            </a:r>
            <a:endParaRPr lang="en-US" altLang="en-US" sz="3600" b="1" i="1" dirty="0">
              <a:solidFill>
                <a:schemeClr val="accent1">
                  <a:lumMod val="75000"/>
                </a:schemeClr>
              </a:solidFill>
              <a:ea typeface="Verdana" pitchFamily="34" charset="0"/>
              <a:cs typeface="Arial" charset="0"/>
            </a:endParaRPr>
          </a:p>
        </p:txBody>
      </p:sp>
      <p:sp>
        <p:nvSpPr>
          <p:cNvPr id="2" name="Title 1"/>
          <p:cNvSpPr>
            <a:spLocks noGrp="1"/>
          </p:cNvSpPr>
          <p:nvPr>
            <p:ph type="title"/>
          </p:nvPr>
        </p:nvSpPr>
        <p:spPr>
          <a:xfrm>
            <a:off x="457200" y="228600"/>
            <a:ext cx="8229600" cy="2057400"/>
          </a:xfrm>
        </p:spPr>
        <p:txBody>
          <a:bodyPr>
            <a:normAutofit fontScale="90000"/>
          </a:bodyPr>
          <a:lstStyle/>
          <a:p>
            <a:r>
              <a:rPr lang="en-US" altLang="en-US" b="1" i="1" dirty="0" smtClean="0">
                <a:solidFill>
                  <a:schemeClr val="accent5">
                    <a:lumMod val="75000"/>
                  </a:schemeClr>
                </a:solidFill>
                <a:ea typeface="Arial Unicode MS" pitchFamily="34" charset="-128"/>
                <a:cs typeface="Arial" charset="0"/>
              </a:rPr>
              <a:t>Three Keys to Better Church Financial Management</a:t>
            </a:r>
            <a:br>
              <a:rPr lang="en-US" altLang="en-US" b="1" i="1" dirty="0" smtClean="0">
                <a:solidFill>
                  <a:schemeClr val="accent5">
                    <a:lumMod val="75000"/>
                  </a:schemeClr>
                </a:solidFill>
                <a:ea typeface="Arial Unicode MS" pitchFamily="34" charset="-128"/>
                <a:cs typeface="Arial" charset="0"/>
              </a:rPr>
            </a:br>
            <a:endParaRPr lang="en-US" dirty="0">
              <a:solidFill>
                <a:schemeClr val="accent5">
                  <a:lumMod val="75000"/>
                </a:schemeClr>
              </a:solidFill>
            </a:endParaRPr>
          </a:p>
        </p:txBody>
      </p:sp>
    </p:spTree>
    <p:extLst>
      <p:ext uri="{BB962C8B-B14F-4D97-AF65-F5344CB8AC3E}">
        <p14:creationId xmlns:p14="http://schemas.microsoft.com/office/powerpoint/2010/main" val="19099959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458199" cy="4191000"/>
          </a:xfrm>
        </p:spPr>
        <p:txBody>
          <a:bodyPr>
            <a:normAutofit/>
          </a:bodyPr>
          <a:lstStyle/>
          <a:p>
            <a:r>
              <a:rPr lang="en-US" altLang="en-US" sz="3200" b="1" i="1" dirty="0" smtClean="0">
                <a:solidFill>
                  <a:schemeClr val="accent1">
                    <a:lumMod val="75000"/>
                  </a:schemeClr>
                </a:solidFill>
                <a:ea typeface="Verdana" pitchFamily="34" charset="0"/>
                <a:cs typeface="Arial" charset="0"/>
              </a:rPr>
              <a:t>The financial statements should be representative of all the church activity for the respective period (month, year, etc.)</a:t>
            </a:r>
          </a:p>
          <a:p>
            <a:endParaRPr lang="en-US" altLang="en-US" sz="3200" b="1" i="1" dirty="0" smtClean="0">
              <a:solidFill>
                <a:schemeClr val="accent1">
                  <a:lumMod val="75000"/>
                </a:schemeClr>
              </a:solidFill>
              <a:ea typeface="Verdana" pitchFamily="34" charset="0"/>
              <a:cs typeface="Arial" charset="0"/>
            </a:endParaRPr>
          </a:p>
          <a:p>
            <a:r>
              <a:rPr lang="en-US" altLang="en-US" sz="3200" b="1" i="1" dirty="0" smtClean="0">
                <a:solidFill>
                  <a:schemeClr val="accent1">
                    <a:lumMod val="75000"/>
                  </a:schemeClr>
                </a:solidFill>
                <a:ea typeface="Verdana" pitchFamily="34" charset="0"/>
                <a:cs typeface="Arial" charset="0"/>
              </a:rPr>
              <a:t>Provide CB&amp;LF with church budget, income statement and balance sheet</a:t>
            </a:r>
          </a:p>
          <a:p>
            <a:pPr marL="0" indent="0">
              <a:buNone/>
            </a:pPr>
            <a:endParaRPr lang="en-US" dirty="0"/>
          </a:p>
        </p:txBody>
      </p:sp>
      <p:sp>
        <p:nvSpPr>
          <p:cNvPr id="2" name="Title 1"/>
          <p:cNvSpPr>
            <a:spLocks noGrp="1"/>
          </p:cNvSpPr>
          <p:nvPr>
            <p:ph type="title"/>
          </p:nvPr>
        </p:nvSpPr>
        <p:spPr/>
        <p:txBody>
          <a:bodyPr/>
          <a:lstStyle/>
          <a:p>
            <a:r>
              <a:rPr lang="en-US" altLang="en-US" b="1" i="1" u="sng" dirty="0" smtClean="0">
                <a:solidFill>
                  <a:schemeClr val="accent5">
                    <a:lumMod val="75000"/>
                  </a:schemeClr>
                </a:solidFill>
                <a:latin typeface="Book Antiqua" pitchFamily="18" charset="0"/>
                <a:ea typeface="Verdana" pitchFamily="34" charset="0"/>
                <a:cs typeface="Verdana" pitchFamily="34" charset="0"/>
              </a:rPr>
              <a:t>FINANCIAL REPORTING</a:t>
            </a:r>
            <a:endParaRPr lang="en-US" dirty="0">
              <a:solidFill>
                <a:schemeClr val="accent5">
                  <a:lumMod val="75000"/>
                </a:schemeClr>
              </a:solidFill>
            </a:endParaRPr>
          </a:p>
        </p:txBody>
      </p:sp>
    </p:spTree>
    <p:extLst>
      <p:ext uri="{BB962C8B-B14F-4D97-AF65-F5344CB8AC3E}">
        <p14:creationId xmlns:p14="http://schemas.microsoft.com/office/powerpoint/2010/main" val="11912617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14600"/>
            <a:ext cx="8839199" cy="4114800"/>
          </a:xfrm>
        </p:spPr>
        <p:txBody>
          <a:bodyPr>
            <a:normAutofit/>
          </a:bodyPr>
          <a:lstStyle/>
          <a:p>
            <a:pPr>
              <a:lnSpc>
                <a:spcPct val="150000"/>
              </a:lnSpc>
              <a:buFontTx/>
              <a:buChar char="•"/>
            </a:pPr>
            <a:r>
              <a:rPr lang="en-US" altLang="en-US" sz="2600" b="1" i="1" dirty="0" smtClean="0">
                <a:solidFill>
                  <a:schemeClr val="accent1">
                    <a:lumMod val="75000"/>
                  </a:schemeClr>
                </a:solidFill>
                <a:ea typeface="Verdana" pitchFamily="34" charset="0"/>
                <a:cs typeface="Arial" charset="0"/>
              </a:rPr>
              <a:t>Are all revenue and expenses recorded when incurred?</a:t>
            </a:r>
          </a:p>
          <a:p>
            <a:pPr>
              <a:lnSpc>
                <a:spcPct val="150000"/>
              </a:lnSpc>
              <a:buFontTx/>
              <a:buChar char="•"/>
            </a:pPr>
            <a:r>
              <a:rPr lang="en-US" altLang="en-US" sz="2600" b="1" i="1" dirty="0" smtClean="0">
                <a:solidFill>
                  <a:schemeClr val="accent1">
                    <a:lumMod val="75000"/>
                  </a:schemeClr>
                </a:solidFill>
                <a:ea typeface="Verdana" pitchFamily="34" charset="0"/>
                <a:cs typeface="Arial" charset="0"/>
              </a:rPr>
              <a:t>Are separate operations accounted for distinctly?</a:t>
            </a:r>
          </a:p>
          <a:p>
            <a:pPr>
              <a:lnSpc>
                <a:spcPct val="150000"/>
              </a:lnSpc>
              <a:buFontTx/>
              <a:buChar char="•"/>
            </a:pPr>
            <a:r>
              <a:rPr lang="en-US" altLang="en-US" sz="2600" b="1" i="1" dirty="0" smtClean="0">
                <a:solidFill>
                  <a:schemeClr val="accent1">
                    <a:lumMod val="75000"/>
                  </a:schemeClr>
                </a:solidFill>
                <a:ea typeface="Verdana" pitchFamily="34" charset="0"/>
                <a:cs typeface="Arial" charset="0"/>
              </a:rPr>
              <a:t>Are financial statements audited every year?</a:t>
            </a:r>
          </a:p>
          <a:p>
            <a:pPr>
              <a:lnSpc>
                <a:spcPct val="150000"/>
              </a:lnSpc>
              <a:buFontTx/>
              <a:buChar char="•"/>
            </a:pPr>
            <a:r>
              <a:rPr lang="en-US" altLang="en-US" sz="2600" b="1" i="1" dirty="0" smtClean="0">
                <a:solidFill>
                  <a:schemeClr val="accent1">
                    <a:lumMod val="75000"/>
                  </a:schemeClr>
                </a:solidFill>
                <a:ea typeface="Verdana" pitchFamily="34" charset="0"/>
                <a:cs typeface="Arial" charset="0"/>
              </a:rPr>
              <a:t>Is the chart of accounts consistent with the budget template?</a:t>
            </a:r>
          </a:p>
          <a:p>
            <a:pPr>
              <a:lnSpc>
                <a:spcPct val="150000"/>
              </a:lnSpc>
              <a:buFontTx/>
              <a:buChar char="•"/>
            </a:pPr>
            <a:r>
              <a:rPr lang="en-US" altLang="en-US" sz="2600" b="1" i="1" dirty="0" smtClean="0">
                <a:solidFill>
                  <a:schemeClr val="accent1">
                    <a:lumMod val="75000"/>
                  </a:schemeClr>
                </a:solidFill>
                <a:ea typeface="Verdana" pitchFamily="34" charset="0"/>
                <a:cs typeface="Arial" charset="0"/>
              </a:rPr>
              <a:t>Are key services provided by church members accounted for?</a:t>
            </a:r>
            <a:endParaRPr lang="en-US" sz="2600" dirty="0">
              <a:solidFill>
                <a:schemeClr val="accent1">
                  <a:lumMod val="75000"/>
                </a:schemeClr>
              </a:solidFill>
            </a:endParaRPr>
          </a:p>
        </p:txBody>
      </p:sp>
      <p:sp>
        <p:nvSpPr>
          <p:cNvPr id="2" name="Title 1"/>
          <p:cNvSpPr>
            <a:spLocks noGrp="1"/>
          </p:cNvSpPr>
          <p:nvPr>
            <p:ph type="title"/>
          </p:nvPr>
        </p:nvSpPr>
        <p:spPr/>
        <p:txBody>
          <a:bodyPr/>
          <a:lstStyle/>
          <a:p>
            <a:r>
              <a:rPr lang="en-US" altLang="en-US" b="1" i="1" u="sng" dirty="0" smtClean="0">
                <a:solidFill>
                  <a:schemeClr val="accent5">
                    <a:lumMod val="75000"/>
                  </a:schemeClr>
                </a:solidFill>
                <a:latin typeface="Book Antiqua" pitchFamily="18" charset="0"/>
                <a:ea typeface="Verdana" pitchFamily="34" charset="0"/>
                <a:cs typeface="Verdana" pitchFamily="34" charset="0"/>
              </a:rPr>
              <a:t>FINANCIAL REPORTING</a:t>
            </a:r>
            <a:endParaRPr lang="en-US" dirty="0">
              <a:solidFill>
                <a:schemeClr val="accent5">
                  <a:lumMod val="75000"/>
                </a:schemeClr>
              </a:solidFill>
            </a:endParaRPr>
          </a:p>
        </p:txBody>
      </p:sp>
    </p:spTree>
    <p:extLst>
      <p:ext uri="{BB962C8B-B14F-4D97-AF65-F5344CB8AC3E}">
        <p14:creationId xmlns:p14="http://schemas.microsoft.com/office/powerpoint/2010/main" val="41510191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179</TotalTime>
  <Words>696</Words>
  <Application>Microsoft Office PowerPoint</Application>
  <PresentationFormat>On-screen Show (4:3)</PresentationFormat>
  <Paragraphs>132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Waveform</vt:lpstr>
      <vt:lpstr>God Is Still Building  We are here to “Kokua”</vt:lpstr>
      <vt:lpstr>CB&amp;LF Brief History</vt:lpstr>
      <vt:lpstr>Mission</vt:lpstr>
      <vt:lpstr>Vision</vt:lpstr>
      <vt:lpstr>Who can borrow from CB&amp;LF? </vt:lpstr>
      <vt:lpstr>Services Provided By CB&amp;LF</vt:lpstr>
      <vt:lpstr>Three Keys to Better Church Financial Management </vt:lpstr>
      <vt:lpstr>FINANCIAL REPORTING</vt:lpstr>
      <vt:lpstr>FINANCIAL REPORTING</vt:lpstr>
      <vt:lpstr>PLANNING &amp; FORECASTING</vt:lpstr>
      <vt:lpstr>PLANNING &amp; FORECASTING</vt:lpstr>
      <vt:lpstr>CAPITAL MANAGEMENT</vt:lpstr>
      <vt:lpstr>CAPITAL MANAGEMENT</vt:lpstr>
      <vt:lpstr>Loan Services Provided By CB&amp;LF</vt:lpstr>
      <vt:lpstr>Current Interest Rates</vt:lpstr>
      <vt:lpstr>Current Interest Rates</vt:lpstr>
      <vt:lpstr>Partnership with Cornerstone</vt:lpstr>
      <vt:lpstr>Current Partners and Growing</vt:lpstr>
      <vt:lpstr>Current Partners and Growing</vt:lpstr>
      <vt:lpstr>And Growing</vt:lpstr>
      <vt:lpstr>And Growing</vt:lpstr>
      <vt:lpstr>And Growing</vt:lpstr>
      <vt:lpstr>PowerPoint Presentation</vt:lpstr>
      <vt:lpstr>Church Building &amp; Loan Fund Staff</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Still Building  We are here to “Kokua”</dc:title>
  <dc:creator>Susan Mitchell</dc:creator>
  <cp:lastModifiedBy>Scott Davis</cp:lastModifiedBy>
  <cp:revision>22</cp:revision>
  <dcterms:created xsi:type="dcterms:W3CDTF">2017-02-25T15:07:08Z</dcterms:created>
  <dcterms:modified xsi:type="dcterms:W3CDTF">2017-03-01T19:15:20Z</dcterms:modified>
</cp:coreProperties>
</file>