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2" r:id="rId6"/>
    <p:sldId id="260" r:id="rId7"/>
    <p:sldId id="261" r:id="rId8"/>
    <p:sldId id="264" r:id="rId9"/>
    <p:sldId id="265" r:id="rId10"/>
    <p:sldId id="266" r:id="rId11"/>
    <p:sldId id="267" r:id="rId12"/>
    <p:sldId id="268" r:id="rId13"/>
    <p:sldId id="263" r:id="rId14"/>
    <p:sldId id="269" r:id="rId15"/>
    <p:sldId id="270" r:id="rId16"/>
    <p:sldId id="271" r:id="rId17"/>
    <p:sldId id="272" r:id="rId18"/>
    <p:sldId id="273" r:id="rId19"/>
    <p:sldId id="275" r:id="rId20"/>
    <p:sldId id="276"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192"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6814744-DD36-4AD5-94FF-7F622536C9B7}" type="datetimeFigureOut">
              <a:rPr lang="en-US" smtClean="0"/>
              <a:t>3/1/2017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E71411C-5094-4337-B11E-9D05AC395EC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814744-DD36-4AD5-94FF-7F622536C9B7}"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1411C-5094-4337-B11E-9D05AC395EC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814744-DD36-4AD5-94FF-7F622536C9B7}"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1411C-5094-4337-B11E-9D05AC395EC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814744-DD36-4AD5-94FF-7F622536C9B7}"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1411C-5094-4337-B11E-9D05AC395EC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814744-DD36-4AD5-94FF-7F622536C9B7}"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1411C-5094-4337-B11E-9D05AC395EC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814744-DD36-4AD5-94FF-7F622536C9B7}"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1411C-5094-4337-B11E-9D05AC395EC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6814744-DD36-4AD5-94FF-7F622536C9B7}" type="datetimeFigureOut">
              <a:rPr lang="en-US" smtClean="0"/>
              <a:t>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71411C-5094-4337-B11E-9D05AC395EC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814744-DD36-4AD5-94FF-7F622536C9B7}" type="datetimeFigureOut">
              <a:rPr lang="en-US" smtClean="0"/>
              <a:t>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71411C-5094-4337-B11E-9D05AC395EC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14744-DD36-4AD5-94FF-7F622536C9B7}" type="datetimeFigureOut">
              <a:rPr lang="en-US" smtClean="0"/>
              <a:t>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71411C-5094-4337-B11E-9D05AC395EC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814744-DD36-4AD5-94FF-7F622536C9B7}"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1411C-5094-4337-B11E-9D05AC395EC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814744-DD36-4AD5-94FF-7F622536C9B7}"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E71411C-5094-4337-B11E-9D05AC395ECF}"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6814744-DD36-4AD5-94FF-7F622536C9B7}" type="datetimeFigureOut">
              <a:rPr lang="en-US" smtClean="0"/>
              <a:t>3/1/2017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E71411C-5094-4337-B11E-9D05AC395ECF}"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itchells@ucc.org" TargetMode="External"/><Relationship Id="rId7" Type="http://schemas.openxmlformats.org/officeDocument/2006/relationships/hyperlink" Target="mailto:balthisd@ucc.org" TargetMode="External"/><Relationship Id="rId2" Type="http://schemas.openxmlformats.org/officeDocument/2006/relationships/hyperlink" Target="mailto:dugganp@ucc.org" TargetMode="External"/><Relationship Id="rId1" Type="http://schemas.openxmlformats.org/officeDocument/2006/relationships/slideLayout" Target="../slideLayouts/slideLayout2.xml"/><Relationship Id="rId6" Type="http://schemas.openxmlformats.org/officeDocument/2006/relationships/hyperlink" Target="mailto:copeland@ucc.org" TargetMode="External"/><Relationship Id="rId5" Type="http://schemas.openxmlformats.org/officeDocument/2006/relationships/hyperlink" Target="mailto:framelie@ucc.org" TargetMode="External"/><Relationship Id="rId4" Type="http://schemas.openxmlformats.org/officeDocument/2006/relationships/hyperlink" Target="mailto:ragins@uc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rmAutofit/>
          </a:bodyPr>
          <a:lstStyle/>
          <a:p>
            <a:pPr algn="ctr"/>
            <a:r>
              <a:rPr lang="en-US" b="1" dirty="0" smtClean="0">
                <a:solidFill>
                  <a:schemeClr val="tx2">
                    <a:lumMod val="50000"/>
                  </a:schemeClr>
                </a:solidFill>
                <a:latin typeface="Times New Roman" panose="02020603050405020304" pitchFamily="18" charset="0"/>
                <a:cs typeface="Times New Roman" panose="02020603050405020304" pitchFamily="18" charset="0"/>
              </a:rPr>
              <a:t>God Is Still Building </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solidFill>
                  <a:schemeClr val="accent5">
                    <a:lumMod val="75000"/>
                  </a:schemeClr>
                </a:solidFill>
                <a:latin typeface="Times New Roman" panose="02020603050405020304" pitchFamily="18" charset="0"/>
                <a:cs typeface="Times New Roman" panose="02020603050405020304" pitchFamily="18" charset="0"/>
              </a:rPr>
              <a:t>We are here to “</a:t>
            </a:r>
            <a:r>
              <a:rPr lang="en-US" b="1" dirty="0" err="1" smtClean="0">
                <a:solidFill>
                  <a:schemeClr val="accent5">
                    <a:lumMod val="75000"/>
                  </a:schemeClr>
                </a:solidFill>
                <a:latin typeface="Times New Roman" panose="02020603050405020304" pitchFamily="18" charset="0"/>
                <a:cs typeface="Times New Roman" panose="02020603050405020304" pitchFamily="18" charset="0"/>
              </a:rPr>
              <a:t>Kokua</a:t>
            </a:r>
            <a:r>
              <a:rPr lang="en-US" b="1" dirty="0" smtClean="0">
                <a:solidFill>
                  <a:schemeClr val="accent5">
                    <a:lumMod val="75000"/>
                  </a:schemeClr>
                </a:solidFill>
                <a:latin typeface="Times New Roman" panose="02020603050405020304" pitchFamily="18" charset="0"/>
                <a:cs typeface="Times New Roman" panose="02020603050405020304" pitchFamily="18" charset="0"/>
              </a:rPr>
              <a:t>”</a:t>
            </a:r>
            <a:endParaRPr lang="en-US" b="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667000"/>
            <a:ext cx="6324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3233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itchells\AppData\Local\Microsoft\Windows\Temporary Internet Files\Content.IE5\23KT0WZ5\faith[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1534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1907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4400" b="1" dirty="0" smtClean="0"/>
              <a:t>Ready, Set, Go….</a:t>
            </a:r>
            <a:endParaRPr lang="en-US" sz="4400" b="1" dirty="0"/>
          </a:p>
        </p:txBody>
      </p:sp>
      <p:pic>
        <p:nvPicPr>
          <p:cNvPr id="6146" name="Picture 2" descr="C:\Users\mitchells\AppData\Local\Microsoft\Windows\Temporary Internet Files\Content.IE5\23KT0WZ5\impact-worl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465832"/>
            <a:ext cx="2819400" cy="13929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1600200"/>
            <a:ext cx="8686800" cy="4724400"/>
          </a:xfrm>
        </p:spPr>
        <p:txBody>
          <a:bodyPr/>
          <a:lstStyle/>
          <a:p>
            <a:pPr marL="0" indent="0">
              <a:buNone/>
            </a:pPr>
            <a:r>
              <a:rPr lang="en-US" sz="2800" b="1" dirty="0" smtClean="0">
                <a:solidFill>
                  <a:schemeClr val="accent1">
                    <a:lumMod val="50000"/>
                  </a:schemeClr>
                </a:solidFill>
              </a:rPr>
              <a:t>Mission                  Community Impact: </a:t>
            </a:r>
          </a:p>
          <a:p>
            <a:pPr marL="0" indent="0">
              <a:buNone/>
            </a:pPr>
            <a:endParaRPr lang="en-US" dirty="0" smtClean="0"/>
          </a:p>
          <a:p>
            <a:pPr marL="0" indent="0">
              <a:buNone/>
            </a:pPr>
            <a:r>
              <a:rPr lang="en-US" dirty="0" smtClean="0"/>
              <a:t>                                 </a:t>
            </a:r>
          </a:p>
          <a:p>
            <a:pPr marL="0" indent="0">
              <a:buNone/>
            </a:pPr>
            <a:endParaRPr lang="en-US" dirty="0" smtClean="0"/>
          </a:p>
          <a:p>
            <a:pPr marL="0" indent="0">
              <a:buNone/>
            </a:pPr>
            <a:endParaRPr lang="en-US" dirty="0" smtClean="0"/>
          </a:p>
          <a:p>
            <a:pPr marL="0" indent="0">
              <a:buNone/>
            </a:pPr>
            <a:r>
              <a:rPr lang="en-US" sz="3200" b="1" dirty="0"/>
              <a:t>How will your church organization  impact the economic, social, environmental and spiritual vitality of poor communities and gentrifying neighborhoods that you touch?</a:t>
            </a:r>
          </a:p>
          <a:p>
            <a:pPr marL="0" indent="0">
              <a:buNone/>
            </a:pPr>
            <a:endParaRPr lang="en-US" dirty="0"/>
          </a:p>
        </p:txBody>
      </p:sp>
      <p:sp>
        <p:nvSpPr>
          <p:cNvPr id="9" name="Right Arrow 8"/>
          <p:cNvSpPr/>
          <p:nvPr/>
        </p:nvSpPr>
        <p:spPr>
          <a:xfrm>
            <a:off x="1777497" y="1613916"/>
            <a:ext cx="1295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8164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3312"/>
          </a:xfrm>
        </p:spPr>
        <p:txBody>
          <a:bodyPr>
            <a:normAutofit/>
          </a:bodyPr>
          <a:lstStyle/>
          <a:p>
            <a:r>
              <a:rPr lang="en-US" sz="4000" b="1" dirty="0">
                <a:solidFill>
                  <a:schemeClr val="accent1">
                    <a:lumMod val="50000"/>
                  </a:schemeClr>
                </a:solidFill>
              </a:rPr>
              <a:t>Mission </a:t>
            </a:r>
            <a:r>
              <a:rPr lang="en-US" sz="4000" b="1" dirty="0" smtClean="0">
                <a:solidFill>
                  <a:schemeClr val="accent1">
                    <a:lumMod val="50000"/>
                  </a:schemeClr>
                </a:solidFill>
              </a:rPr>
              <a:t>                Community </a:t>
            </a:r>
            <a:r>
              <a:rPr lang="en-US" sz="4000" b="1" dirty="0">
                <a:solidFill>
                  <a:schemeClr val="accent1">
                    <a:lumMod val="50000"/>
                  </a:schemeClr>
                </a:solidFill>
              </a:rPr>
              <a:t>Impact: </a:t>
            </a:r>
            <a:br>
              <a:rPr lang="en-US" sz="4000" b="1" dirty="0">
                <a:solidFill>
                  <a:schemeClr val="accent1">
                    <a:lumMod val="50000"/>
                  </a:schemeClr>
                </a:solidFill>
              </a:rPr>
            </a:br>
            <a:endParaRPr lang="en-US" sz="4000" dirty="0"/>
          </a:p>
        </p:txBody>
      </p:sp>
      <p:sp>
        <p:nvSpPr>
          <p:cNvPr id="3" name="Content Placeholder 2"/>
          <p:cNvSpPr>
            <a:spLocks noGrp="1"/>
          </p:cNvSpPr>
          <p:nvPr>
            <p:ph idx="1"/>
          </p:nvPr>
        </p:nvSpPr>
        <p:spPr>
          <a:xfrm>
            <a:off x="457200" y="1981200"/>
            <a:ext cx="8229600" cy="43434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sz="3200" dirty="0" smtClean="0"/>
          </a:p>
          <a:p>
            <a:pPr marL="0" indent="0">
              <a:buNone/>
            </a:pPr>
            <a:r>
              <a:rPr lang="en-US" sz="3200" dirty="0" smtClean="0"/>
              <a:t>What </a:t>
            </a:r>
            <a:r>
              <a:rPr lang="en-US" sz="3200" dirty="0"/>
              <a:t>innovative uses of buildings &amp; space would scale up the impact of your mission &amp; ministry?</a:t>
            </a:r>
          </a:p>
        </p:txBody>
      </p:sp>
      <p:pic>
        <p:nvPicPr>
          <p:cNvPr id="7171" name="Picture 3" descr="C:\Users\mitchells\AppData\Local\Microsoft\Windows\Temporary Internet Files\Content.IE5\1MPISHXJ\building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5486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2286000" y="990600"/>
            <a:ext cx="1676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1086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Deploying Assets for Mission</a:t>
            </a:r>
            <a:endParaRPr lang="en-US" b="1" dirty="0">
              <a:solidFill>
                <a:schemeClr val="accent1">
                  <a:lumMod val="75000"/>
                </a:schemeClr>
              </a:solidFill>
            </a:endParaRPr>
          </a:p>
        </p:txBody>
      </p:sp>
      <p:sp>
        <p:nvSpPr>
          <p:cNvPr id="3" name="Content Placeholder 2"/>
          <p:cNvSpPr>
            <a:spLocks noGrp="1"/>
          </p:cNvSpPr>
          <p:nvPr>
            <p:ph idx="1"/>
          </p:nvPr>
        </p:nvSpPr>
        <p:spPr>
          <a:xfrm>
            <a:off x="457200" y="1935480"/>
            <a:ext cx="8229600" cy="4693920"/>
          </a:xfrm>
        </p:spPr>
        <p:txBody>
          <a:bodyPr>
            <a:normAutofit lnSpcReduction="10000"/>
          </a:bodyPr>
          <a:lstStyle/>
          <a:p>
            <a:pPr marL="0" indent="0" algn="ctr">
              <a:buNone/>
            </a:pPr>
            <a:r>
              <a:rPr lang="en-US" sz="3200" b="1" dirty="0">
                <a:solidFill>
                  <a:schemeClr val="accent4">
                    <a:lumMod val="75000"/>
                  </a:schemeClr>
                </a:solidFill>
              </a:rPr>
              <a:t>How can CB&amp;LF work with you to </a:t>
            </a:r>
            <a:r>
              <a:rPr lang="en-US" sz="3200" b="1" dirty="0" smtClean="0">
                <a:solidFill>
                  <a:schemeClr val="accent4">
                    <a:lumMod val="75000"/>
                  </a:schemeClr>
                </a:solidFill>
              </a:rPr>
              <a:t>re-invent </a:t>
            </a:r>
            <a:r>
              <a:rPr lang="en-US" sz="3200" b="1" dirty="0">
                <a:solidFill>
                  <a:schemeClr val="accent4">
                    <a:lumMod val="75000"/>
                  </a:schemeClr>
                </a:solidFill>
              </a:rPr>
              <a:t>the concept of church? </a:t>
            </a:r>
          </a:p>
          <a:p>
            <a:pPr marL="0" indent="0" algn="ctr">
              <a:buNone/>
            </a:pPr>
            <a:r>
              <a:rPr lang="en-US" sz="2800" b="1" dirty="0" smtClean="0">
                <a:solidFill>
                  <a:schemeClr val="accent1">
                    <a:lumMod val="75000"/>
                  </a:schemeClr>
                </a:solidFill>
              </a:rPr>
              <a:t>Services</a:t>
            </a:r>
          </a:p>
          <a:p>
            <a:pPr>
              <a:buFont typeface="Wingdings" panose="05000000000000000000" pitchFamily="2" charset="2"/>
              <a:buChar char="Ø"/>
            </a:pPr>
            <a:r>
              <a:rPr lang="en-US" b="1" dirty="0" smtClean="0">
                <a:solidFill>
                  <a:schemeClr val="accent2">
                    <a:lumMod val="75000"/>
                  </a:schemeClr>
                </a:solidFill>
              </a:rPr>
              <a:t>Visioning and Strategic Plan of Implementation</a:t>
            </a:r>
          </a:p>
          <a:p>
            <a:pPr>
              <a:buFont typeface="Wingdings" panose="05000000000000000000" pitchFamily="2" charset="2"/>
              <a:buChar char="Ø"/>
            </a:pPr>
            <a:r>
              <a:rPr lang="en-US" b="1" dirty="0" smtClean="0">
                <a:solidFill>
                  <a:schemeClr val="accent2">
                    <a:lumMod val="75000"/>
                  </a:schemeClr>
                </a:solidFill>
              </a:rPr>
              <a:t>Development Consulting: Partners In Visioning (PIV)</a:t>
            </a:r>
          </a:p>
          <a:p>
            <a:pPr>
              <a:buFont typeface="Wingdings" panose="05000000000000000000" pitchFamily="2" charset="2"/>
              <a:buChar char="Ø"/>
            </a:pPr>
            <a:r>
              <a:rPr lang="en-US" b="1" dirty="0" smtClean="0">
                <a:solidFill>
                  <a:schemeClr val="accent2">
                    <a:lumMod val="75000"/>
                  </a:schemeClr>
                </a:solidFill>
              </a:rPr>
              <a:t>Project and Loan Preparation: Partners In Building (PIB)</a:t>
            </a:r>
          </a:p>
          <a:p>
            <a:pPr>
              <a:buFont typeface="Wingdings" panose="05000000000000000000" pitchFamily="2" charset="2"/>
              <a:buChar char="Ø"/>
            </a:pPr>
            <a:r>
              <a:rPr lang="en-US" b="1" dirty="0" smtClean="0">
                <a:solidFill>
                  <a:schemeClr val="accent2">
                    <a:lumMod val="75000"/>
                  </a:schemeClr>
                </a:solidFill>
              </a:rPr>
              <a:t>New Church Loans: Partners In Mission (PIM)</a:t>
            </a:r>
          </a:p>
          <a:p>
            <a:pPr>
              <a:buFont typeface="Wingdings" panose="05000000000000000000" pitchFamily="2" charset="2"/>
              <a:buChar char="Ø"/>
            </a:pPr>
            <a:r>
              <a:rPr lang="en-US" b="1" dirty="0" smtClean="0">
                <a:solidFill>
                  <a:schemeClr val="accent2">
                    <a:lumMod val="75000"/>
                  </a:schemeClr>
                </a:solidFill>
              </a:rPr>
              <a:t>Capital and Stewardship Campaign Consultants</a:t>
            </a:r>
          </a:p>
        </p:txBody>
      </p:sp>
    </p:spTree>
    <p:extLst>
      <p:ext uri="{BB962C8B-B14F-4D97-AF65-F5344CB8AC3E}">
        <p14:creationId xmlns:p14="http://schemas.microsoft.com/office/powerpoint/2010/main" val="27009901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Deploying Assets for Mission</a:t>
            </a:r>
            <a:endParaRPr lang="en-US" dirty="0"/>
          </a:p>
        </p:txBody>
      </p:sp>
      <p:sp>
        <p:nvSpPr>
          <p:cNvPr id="3" name="Content Placeholder 2"/>
          <p:cNvSpPr>
            <a:spLocks noGrp="1"/>
          </p:cNvSpPr>
          <p:nvPr>
            <p:ph idx="1"/>
          </p:nvPr>
        </p:nvSpPr>
        <p:spPr>
          <a:xfrm>
            <a:off x="228600" y="1935480"/>
            <a:ext cx="8734224" cy="4770120"/>
          </a:xfrm>
        </p:spPr>
        <p:txBody>
          <a:bodyPr>
            <a:normAutofit fontScale="92500" lnSpcReduction="20000"/>
          </a:bodyPr>
          <a:lstStyle/>
          <a:p>
            <a:pPr marL="0" indent="0" algn="ctr">
              <a:buNone/>
            </a:pPr>
            <a:r>
              <a:rPr lang="en-US" sz="2800" b="1" dirty="0">
                <a:solidFill>
                  <a:schemeClr val="accent4">
                    <a:lumMod val="75000"/>
                  </a:schemeClr>
                </a:solidFill>
              </a:rPr>
              <a:t>How can CB&amp;LF work with you to re-invent the concept of church? </a:t>
            </a:r>
            <a:endParaRPr lang="en-US" sz="2800" b="1" dirty="0" smtClean="0">
              <a:solidFill>
                <a:schemeClr val="accent4">
                  <a:lumMod val="75000"/>
                </a:schemeClr>
              </a:solidFill>
            </a:endParaRPr>
          </a:p>
          <a:p>
            <a:pPr marL="0" indent="0" algn="ctr">
              <a:buNone/>
            </a:pPr>
            <a:endParaRPr lang="en-US" sz="2800" b="1" dirty="0" smtClean="0">
              <a:solidFill>
                <a:schemeClr val="accent4">
                  <a:lumMod val="75000"/>
                </a:schemeClr>
              </a:solidFill>
            </a:endParaRPr>
          </a:p>
          <a:p>
            <a:pPr marL="0" indent="0">
              <a:buNone/>
            </a:pPr>
            <a:r>
              <a:rPr lang="en-US" sz="3500" b="1" dirty="0">
                <a:solidFill>
                  <a:schemeClr val="accent1">
                    <a:lumMod val="75000"/>
                  </a:schemeClr>
                </a:solidFill>
              </a:rPr>
              <a:t>Loans: </a:t>
            </a:r>
            <a:endParaRPr lang="en-US" sz="3500" b="1" dirty="0" smtClean="0">
              <a:solidFill>
                <a:schemeClr val="accent1">
                  <a:lumMod val="75000"/>
                </a:schemeClr>
              </a:solidFill>
            </a:endParaRPr>
          </a:p>
          <a:p>
            <a:pPr marL="0" indent="0">
              <a:buNone/>
            </a:pPr>
            <a:endParaRPr lang="en-US" dirty="0"/>
          </a:p>
          <a:p>
            <a:pPr algn="ctr">
              <a:buFont typeface="Wingdings" panose="05000000000000000000" pitchFamily="2" charset="2"/>
              <a:buChar char="Ø"/>
            </a:pPr>
            <a:r>
              <a:rPr lang="en-US" sz="2800" b="1" dirty="0" smtClean="0">
                <a:solidFill>
                  <a:schemeClr val="accent4">
                    <a:lumMod val="75000"/>
                  </a:schemeClr>
                </a:solidFill>
              </a:rPr>
              <a:t>Site Purchase</a:t>
            </a:r>
          </a:p>
          <a:p>
            <a:pPr algn="ctr">
              <a:buFont typeface="Wingdings" panose="05000000000000000000" pitchFamily="2" charset="2"/>
              <a:buChar char="Ø"/>
            </a:pPr>
            <a:r>
              <a:rPr lang="en-US" sz="2800" b="1" dirty="0" smtClean="0">
                <a:solidFill>
                  <a:schemeClr val="accent4">
                    <a:lumMod val="75000"/>
                  </a:schemeClr>
                </a:solidFill>
              </a:rPr>
              <a:t>Construction</a:t>
            </a:r>
          </a:p>
          <a:p>
            <a:pPr algn="ctr">
              <a:buFont typeface="Wingdings" panose="05000000000000000000" pitchFamily="2" charset="2"/>
              <a:buChar char="Ø"/>
            </a:pPr>
            <a:r>
              <a:rPr lang="en-US" sz="2800" b="1" dirty="0" smtClean="0">
                <a:solidFill>
                  <a:schemeClr val="accent4">
                    <a:lumMod val="75000"/>
                  </a:schemeClr>
                </a:solidFill>
              </a:rPr>
              <a:t>Building Purchase</a:t>
            </a:r>
          </a:p>
          <a:p>
            <a:pPr algn="ctr">
              <a:buFont typeface="Wingdings" panose="05000000000000000000" pitchFamily="2" charset="2"/>
              <a:buChar char="Ø"/>
            </a:pPr>
            <a:r>
              <a:rPr lang="en-US" sz="2800" b="1" dirty="0" smtClean="0">
                <a:solidFill>
                  <a:schemeClr val="accent4">
                    <a:lumMod val="75000"/>
                  </a:schemeClr>
                </a:solidFill>
              </a:rPr>
              <a:t>Expansion of Facilities</a:t>
            </a:r>
          </a:p>
          <a:p>
            <a:pPr algn="ctr">
              <a:buFont typeface="Wingdings" panose="05000000000000000000" pitchFamily="2" charset="2"/>
              <a:buChar char="Ø"/>
            </a:pPr>
            <a:r>
              <a:rPr lang="en-US" sz="2800" b="1" dirty="0" smtClean="0">
                <a:solidFill>
                  <a:schemeClr val="accent4">
                    <a:lumMod val="75000"/>
                  </a:schemeClr>
                </a:solidFill>
              </a:rPr>
              <a:t>Building Renovations</a:t>
            </a:r>
          </a:p>
          <a:p>
            <a:pPr algn="ctr">
              <a:buFont typeface="Wingdings" panose="05000000000000000000" pitchFamily="2" charset="2"/>
              <a:buChar char="Ø"/>
            </a:pPr>
            <a:r>
              <a:rPr lang="en-US" sz="2800" b="1" dirty="0" smtClean="0">
                <a:solidFill>
                  <a:schemeClr val="accent4">
                    <a:lumMod val="75000"/>
                  </a:schemeClr>
                </a:solidFill>
              </a:rPr>
              <a:t>Refinancing</a:t>
            </a:r>
            <a:endParaRPr lang="en-US" sz="2800" b="1" dirty="0">
              <a:solidFill>
                <a:schemeClr val="accent4">
                  <a:lumMod val="75000"/>
                </a:schemeClr>
              </a:solidFill>
            </a:endParaRPr>
          </a:p>
          <a:p>
            <a:pPr marL="0" indent="0" algn="ctr">
              <a:buNone/>
            </a:pPr>
            <a:endParaRPr lang="en-US" dirty="0"/>
          </a:p>
        </p:txBody>
      </p:sp>
      <p:pic>
        <p:nvPicPr>
          <p:cNvPr id="8194" name="Picture 2" descr="C:\Users\mitchells\AppData\Local\Microsoft\Windows\Temporary Internet Files\Content.IE5\OUNKLDO2\loan-application-approv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530384"/>
            <a:ext cx="2104824" cy="281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3560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Who can borrow from CB&amp;LF</a:t>
            </a:r>
            <a:endParaRPr lang="en-US" dirty="0"/>
          </a:p>
        </p:txBody>
      </p:sp>
      <p:sp>
        <p:nvSpPr>
          <p:cNvPr id="3" name="Content Placeholder 2"/>
          <p:cNvSpPr>
            <a:spLocks noGrp="1"/>
          </p:cNvSpPr>
          <p:nvPr>
            <p:ph idx="1"/>
          </p:nvPr>
        </p:nvSpPr>
        <p:spPr/>
        <p:txBody>
          <a:bodyPr/>
          <a:lstStyle/>
          <a:p>
            <a:r>
              <a:rPr lang="en-US" altLang="en-US" sz="2800" b="1" i="1" dirty="0">
                <a:solidFill>
                  <a:schemeClr val="accent2">
                    <a:lumMod val="75000"/>
                  </a:schemeClr>
                </a:solidFill>
              </a:rPr>
              <a:t>New and renewing </a:t>
            </a:r>
            <a:r>
              <a:rPr lang="en-US" altLang="en-US" sz="2800" b="1" i="1" dirty="0" smtClean="0">
                <a:solidFill>
                  <a:schemeClr val="accent2">
                    <a:lumMod val="75000"/>
                  </a:schemeClr>
                </a:solidFill>
              </a:rPr>
              <a:t>Congregations and Church Related/Faith Based organizations </a:t>
            </a:r>
            <a:r>
              <a:rPr lang="en-US" altLang="en-US" sz="2800" b="1" i="1" dirty="0">
                <a:solidFill>
                  <a:schemeClr val="accent2">
                    <a:lumMod val="75000"/>
                  </a:schemeClr>
                </a:solidFill>
              </a:rPr>
              <a:t>that are 30 years or younger</a:t>
            </a:r>
          </a:p>
          <a:p>
            <a:r>
              <a:rPr lang="en-US" altLang="en-US" sz="2800" b="1" i="1" dirty="0">
                <a:solidFill>
                  <a:schemeClr val="accent2">
                    <a:lumMod val="75000"/>
                  </a:schemeClr>
                </a:solidFill>
              </a:rPr>
              <a:t>Churches seeking financing to buy, build, construct, renovate or refinance property</a:t>
            </a:r>
          </a:p>
          <a:p>
            <a:r>
              <a:rPr lang="en-US" altLang="en-US" sz="2800" b="1" i="1" dirty="0">
                <a:solidFill>
                  <a:schemeClr val="accent2">
                    <a:lumMod val="75000"/>
                  </a:schemeClr>
                </a:solidFill>
              </a:rPr>
              <a:t>Churches with demonstrated capable leadership and commitment to mission and ministry outreach</a:t>
            </a:r>
          </a:p>
          <a:p>
            <a:r>
              <a:rPr lang="en-US" altLang="en-US" sz="2800" b="1" i="1" dirty="0">
                <a:solidFill>
                  <a:schemeClr val="accent2">
                    <a:lumMod val="75000"/>
                  </a:schemeClr>
                </a:solidFill>
              </a:rPr>
              <a:t>Churches that participate actively in PIB </a:t>
            </a:r>
          </a:p>
          <a:p>
            <a:pPr marL="0" indent="0">
              <a:buNone/>
            </a:pPr>
            <a:endParaRPr lang="en-US" dirty="0"/>
          </a:p>
        </p:txBody>
      </p:sp>
    </p:spTree>
    <p:extLst>
      <p:ext uri="{BB962C8B-B14F-4D97-AF65-F5344CB8AC3E}">
        <p14:creationId xmlns:p14="http://schemas.microsoft.com/office/powerpoint/2010/main" val="13813472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Things you can do now!</a:t>
            </a:r>
            <a:endParaRPr lang="en-US" dirty="0"/>
          </a:p>
        </p:txBody>
      </p:sp>
      <p:sp>
        <p:nvSpPr>
          <p:cNvPr id="3" name="Content Placeholder 2"/>
          <p:cNvSpPr>
            <a:spLocks noGrp="1"/>
          </p:cNvSpPr>
          <p:nvPr>
            <p:ph idx="1"/>
          </p:nvPr>
        </p:nvSpPr>
        <p:spPr>
          <a:xfrm>
            <a:off x="457200" y="1600200"/>
            <a:ext cx="8229600" cy="5181600"/>
          </a:xfrm>
        </p:spPr>
        <p:txBody>
          <a:bodyPr>
            <a:noAutofit/>
          </a:bodyPr>
          <a:lstStyle/>
          <a:p>
            <a:r>
              <a:rPr lang="en-US" altLang="en-US" sz="2800" b="1" dirty="0" smtClean="0">
                <a:solidFill>
                  <a:schemeClr val="accent2">
                    <a:lumMod val="75000"/>
                  </a:schemeClr>
                </a:solidFill>
              </a:rPr>
              <a:t>Develop your Mission, Vision and Strategic Plan of Implementation (Dream Big!) </a:t>
            </a:r>
          </a:p>
          <a:p>
            <a:pPr lvl="1"/>
            <a:r>
              <a:rPr lang="en-US" altLang="en-US" sz="2800" b="1" dirty="0" smtClean="0">
                <a:solidFill>
                  <a:schemeClr val="accent2">
                    <a:lumMod val="75000"/>
                  </a:schemeClr>
                </a:solidFill>
              </a:rPr>
              <a:t>Include the entire congregation and the  community</a:t>
            </a:r>
          </a:p>
          <a:p>
            <a:pPr marL="0" indent="0">
              <a:buNone/>
            </a:pPr>
            <a:endParaRPr lang="en-US" altLang="en-US" sz="2800" b="1" dirty="0" smtClean="0">
              <a:solidFill>
                <a:schemeClr val="accent2">
                  <a:lumMod val="75000"/>
                </a:schemeClr>
              </a:solidFill>
            </a:endParaRPr>
          </a:p>
          <a:p>
            <a:r>
              <a:rPr lang="en-US" altLang="en-US" sz="2800" b="1" dirty="0" smtClean="0">
                <a:solidFill>
                  <a:schemeClr val="accent2">
                    <a:lumMod val="75000"/>
                  </a:schemeClr>
                </a:solidFill>
              </a:rPr>
              <a:t>The </a:t>
            </a:r>
            <a:r>
              <a:rPr lang="en-US" altLang="en-US" sz="2800" b="1" dirty="0">
                <a:solidFill>
                  <a:schemeClr val="accent2">
                    <a:lumMod val="75000"/>
                  </a:schemeClr>
                </a:solidFill>
              </a:rPr>
              <a:t>Building Fund!                    </a:t>
            </a:r>
          </a:p>
          <a:p>
            <a:pPr lvl="1"/>
            <a:r>
              <a:rPr lang="en-US" altLang="en-US" sz="2800" b="1" dirty="0">
                <a:solidFill>
                  <a:schemeClr val="accent2">
                    <a:lumMod val="75000"/>
                  </a:schemeClr>
                </a:solidFill>
              </a:rPr>
              <a:t>Start raising money well in advance</a:t>
            </a:r>
          </a:p>
          <a:p>
            <a:pPr lvl="2"/>
            <a:r>
              <a:rPr lang="en-US" altLang="en-US" sz="2800" b="1" dirty="0">
                <a:solidFill>
                  <a:schemeClr val="accent2">
                    <a:lumMod val="75000"/>
                  </a:schemeClr>
                </a:solidFill>
              </a:rPr>
              <a:t>For your down payment </a:t>
            </a:r>
          </a:p>
          <a:p>
            <a:pPr lvl="2"/>
            <a:r>
              <a:rPr lang="en-US" altLang="en-US" sz="2800" b="1" dirty="0">
                <a:solidFill>
                  <a:schemeClr val="accent2">
                    <a:lumMod val="75000"/>
                  </a:schemeClr>
                </a:solidFill>
              </a:rPr>
              <a:t>For out of pocket costs</a:t>
            </a:r>
          </a:p>
          <a:p>
            <a:pPr lvl="2"/>
            <a:r>
              <a:rPr lang="en-US" altLang="en-US" sz="2800" b="1" dirty="0">
                <a:solidFill>
                  <a:schemeClr val="accent2">
                    <a:lumMod val="75000"/>
                  </a:schemeClr>
                </a:solidFill>
              </a:rPr>
              <a:t>For mortgage payment reserves</a:t>
            </a:r>
            <a:endParaRPr lang="en-US" sz="2800" b="1" dirty="0">
              <a:solidFill>
                <a:schemeClr val="accent2">
                  <a:lumMod val="75000"/>
                </a:schemeClr>
              </a:solidFill>
            </a:endParaRPr>
          </a:p>
        </p:txBody>
      </p:sp>
    </p:spTree>
    <p:extLst>
      <p:ext uri="{BB962C8B-B14F-4D97-AF65-F5344CB8AC3E}">
        <p14:creationId xmlns:p14="http://schemas.microsoft.com/office/powerpoint/2010/main" val="27574991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b="1" dirty="0" smtClean="0"/>
              <a:t>Current Interest Rates</a:t>
            </a:r>
            <a:endParaRPr lang="en-US" b="1" dirty="0"/>
          </a:p>
        </p:txBody>
      </p:sp>
      <p:sp>
        <p:nvSpPr>
          <p:cNvPr id="3" name="Content Placeholder 2"/>
          <p:cNvSpPr>
            <a:spLocks noGrp="1"/>
          </p:cNvSpPr>
          <p:nvPr>
            <p:ph idx="1"/>
          </p:nvPr>
        </p:nvSpPr>
        <p:spPr>
          <a:xfrm>
            <a:off x="457200" y="1676400"/>
            <a:ext cx="8229600" cy="4648200"/>
          </a:xfrm>
        </p:spPr>
        <p:txBody>
          <a:bodyPr>
            <a:normAutofit fontScale="85000" lnSpcReduction="20000"/>
          </a:bodyPr>
          <a:lstStyle/>
          <a:p>
            <a:r>
              <a:rPr lang="en-US" sz="3000" b="1" dirty="0"/>
              <a:t>Building Purchase Loans</a:t>
            </a:r>
            <a:r>
              <a:rPr lang="en-US" sz="3000" dirty="0"/>
              <a:t/>
            </a:r>
            <a:br>
              <a:rPr lang="en-US" sz="3000" dirty="0"/>
            </a:br>
            <a:r>
              <a:rPr lang="en-US" sz="3000" dirty="0"/>
              <a:t>Interest Rate: 4.25%</a:t>
            </a:r>
            <a:br>
              <a:rPr lang="en-US" sz="3000" dirty="0"/>
            </a:br>
            <a:r>
              <a:rPr lang="en-US" sz="3000" dirty="0"/>
              <a:t>Term: Five Years (fixed)</a:t>
            </a:r>
          </a:p>
          <a:p>
            <a:pPr marL="0" indent="0">
              <a:buNone/>
            </a:pPr>
            <a:r>
              <a:rPr lang="en-US" sz="3000" dirty="0"/>
              <a:t> </a:t>
            </a:r>
          </a:p>
          <a:p>
            <a:r>
              <a:rPr lang="en-US" sz="3000" b="1" dirty="0"/>
              <a:t>Site Loans</a:t>
            </a:r>
            <a:r>
              <a:rPr lang="en-US" sz="3000" dirty="0"/>
              <a:t/>
            </a:r>
            <a:br>
              <a:rPr lang="en-US" sz="3000" dirty="0"/>
            </a:br>
            <a:r>
              <a:rPr lang="en-US" sz="3000" dirty="0"/>
              <a:t>Interest Rate: 4.75%</a:t>
            </a:r>
            <a:br>
              <a:rPr lang="en-US" sz="3000" dirty="0"/>
            </a:br>
            <a:r>
              <a:rPr lang="en-US" sz="3000" dirty="0"/>
              <a:t>Term: Five Years (fixed)</a:t>
            </a:r>
          </a:p>
          <a:p>
            <a:pPr marL="0" indent="0">
              <a:buNone/>
            </a:pPr>
            <a:r>
              <a:rPr lang="en-US" sz="3000" dirty="0"/>
              <a:t> </a:t>
            </a:r>
          </a:p>
          <a:p>
            <a:r>
              <a:rPr lang="en-US" sz="3000" b="1" dirty="0"/>
              <a:t>Construction/Renovation Loans</a:t>
            </a:r>
            <a:r>
              <a:rPr lang="en-US" sz="3000" dirty="0"/>
              <a:t/>
            </a:r>
            <a:br>
              <a:rPr lang="en-US" sz="3000" dirty="0"/>
            </a:br>
            <a:r>
              <a:rPr lang="en-US" sz="3000" dirty="0"/>
              <a:t>Interest Rate: 4.75%</a:t>
            </a:r>
            <a:br>
              <a:rPr lang="en-US" sz="3000" dirty="0"/>
            </a:br>
            <a:r>
              <a:rPr lang="en-US" sz="3000" dirty="0"/>
              <a:t>Term: Five Years (fixed)</a:t>
            </a:r>
          </a:p>
          <a:p>
            <a:pPr marL="0" indent="0">
              <a:buNone/>
            </a:pPr>
            <a:r>
              <a:rPr lang="en-US" sz="3000" dirty="0"/>
              <a:t> </a:t>
            </a:r>
          </a:p>
          <a:p>
            <a:endParaRPr lang="en-US" dirty="0"/>
          </a:p>
        </p:txBody>
      </p:sp>
    </p:spTree>
    <p:extLst>
      <p:ext uri="{BB962C8B-B14F-4D97-AF65-F5344CB8AC3E}">
        <p14:creationId xmlns:p14="http://schemas.microsoft.com/office/powerpoint/2010/main" val="29265569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b="1" dirty="0"/>
              <a:t>Current Interest Rates</a:t>
            </a:r>
          </a:p>
        </p:txBody>
      </p:sp>
      <p:sp>
        <p:nvSpPr>
          <p:cNvPr id="3" name="Content Placeholder 2"/>
          <p:cNvSpPr>
            <a:spLocks noGrp="1"/>
          </p:cNvSpPr>
          <p:nvPr>
            <p:ph idx="1"/>
          </p:nvPr>
        </p:nvSpPr>
        <p:spPr>
          <a:xfrm>
            <a:off x="304800" y="1371600"/>
            <a:ext cx="8534400" cy="5410200"/>
          </a:xfrm>
        </p:spPr>
        <p:txBody>
          <a:bodyPr>
            <a:normAutofit fontScale="85000" lnSpcReduction="20000"/>
          </a:bodyPr>
          <a:lstStyle/>
          <a:p>
            <a:r>
              <a:rPr lang="en-US" sz="2800" b="1" dirty="0"/>
              <a:t>Refinance</a:t>
            </a:r>
            <a:r>
              <a:rPr lang="en-US" sz="2800" dirty="0"/>
              <a:t/>
            </a:r>
            <a:br>
              <a:rPr lang="en-US" sz="2800" dirty="0"/>
            </a:br>
            <a:r>
              <a:rPr lang="en-US" sz="2800" dirty="0"/>
              <a:t>Interest Rate: negotiable</a:t>
            </a:r>
            <a:br>
              <a:rPr lang="en-US" sz="2800" dirty="0"/>
            </a:br>
            <a:r>
              <a:rPr lang="en-US" sz="2800" dirty="0"/>
              <a:t>Term: 20-30 years</a:t>
            </a:r>
          </a:p>
          <a:p>
            <a:pPr marL="0" indent="0">
              <a:buNone/>
            </a:pPr>
            <a:r>
              <a:rPr lang="en-US" sz="2800" dirty="0"/>
              <a:t> </a:t>
            </a:r>
          </a:p>
          <a:p>
            <a:r>
              <a:rPr lang="en-US" sz="2800" b="1" dirty="0"/>
              <a:t>Small Loan</a:t>
            </a:r>
            <a:r>
              <a:rPr lang="en-US" sz="2800" dirty="0"/>
              <a:t/>
            </a:r>
            <a:br>
              <a:rPr lang="en-US" sz="2800" dirty="0"/>
            </a:br>
            <a:r>
              <a:rPr lang="en-US" sz="2800" dirty="0"/>
              <a:t>Interest Rate: 4.75%</a:t>
            </a:r>
            <a:br>
              <a:rPr lang="en-US" sz="2800" dirty="0"/>
            </a:br>
            <a:r>
              <a:rPr lang="en-US" sz="2800" dirty="0"/>
              <a:t>Term: Up to 10 Years</a:t>
            </a:r>
          </a:p>
          <a:p>
            <a:pPr marL="0" indent="0">
              <a:buNone/>
            </a:pPr>
            <a:endParaRPr lang="en-US" sz="2800" dirty="0"/>
          </a:p>
          <a:p>
            <a:r>
              <a:rPr lang="en-US" sz="2800" b="1" dirty="0"/>
              <a:t>Church Building Energy &amp; Environmental Program</a:t>
            </a:r>
            <a:r>
              <a:rPr lang="en-US" sz="2800" dirty="0"/>
              <a:t/>
            </a:r>
            <a:br>
              <a:rPr lang="en-US" sz="2800" dirty="0"/>
            </a:br>
            <a:r>
              <a:rPr lang="en-US" sz="2800" dirty="0"/>
              <a:t>Interest Rate: 4.25% - 5.375%</a:t>
            </a:r>
            <a:br>
              <a:rPr lang="en-US" sz="2800" dirty="0"/>
            </a:br>
            <a:r>
              <a:rPr lang="en-US" sz="2800" dirty="0"/>
              <a:t>Term: 5 – 7 Years</a:t>
            </a:r>
          </a:p>
          <a:p>
            <a:pPr marL="0" indent="0">
              <a:buNone/>
            </a:pPr>
            <a:endParaRPr lang="en-US" sz="2800" dirty="0"/>
          </a:p>
          <a:p>
            <a:r>
              <a:rPr lang="en-US" sz="2800" b="1" dirty="0"/>
              <a:t>Church Building Disaster Recovery Program</a:t>
            </a:r>
            <a:r>
              <a:rPr lang="en-US" sz="2800" dirty="0"/>
              <a:t/>
            </a:r>
            <a:br>
              <a:rPr lang="en-US" sz="2800" dirty="0"/>
            </a:br>
            <a:r>
              <a:rPr lang="en-US" sz="2800" dirty="0"/>
              <a:t>Interest Rate: 3.25% - 4.75%</a:t>
            </a:r>
            <a:br>
              <a:rPr lang="en-US" sz="2800" dirty="0"/>
            </a:br>
            <a:r>
              <a:rPr lang="en-US" sz="2800" dirty="0"/>
              <a:t>Term: 20 – 30 Years</a:t>
            </a:r>
          </a:p>
          <a:p>
            <a:endParaRPr lang="en-US" dirty="0"/>
          </a:p>
        </p:txBody>
      </p:sp>
    </p:spTree>
    <p:extLst>
      <p:ext uri="{BB962C8B-B14F-4D97-AF65-F5344CB8AC3E}">
        <p14:creationId xmlns:p14="http://schemas.microsoft.com/office/powerpoint/2010/main" val="10080851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rmAutofit/>
          </a:bodyPr>
          <a:lstStyle/>
          <a:p>
            <a:pPr algn="ctr"/>
            <a:r>
              <a:rPr lang="en-US" b="1" dirty="0" smtClean="0">
                <a:solidFill>
                  <a:schemeClr val="tx2">
                    <a:lumMod val="50000"/>
                  </a:schemeClr>
                </a:solidFill>
                <a:latin typeface="Times New Roman" panose="02020603050405020304" pitchFamily="18" charset="0"/>
                <a:cs typeface="Times New Roman" panose="02020603050405020304" pitchFamily="18" charset="0"/>
              </a:rPr>
              <a:t>God Is Still Building </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solidFill>
                  <a:schemeClr val="accent5">
                    <a:lumMod val="75000"/>
                  </a:schemeClr>
                </a:solidFill>
                <a:latin typeface="Times New Roman" panose="02020603050405020304" pitchFamily="18" charset="0"/>
                <a:cs typeface="Times New Roman" panose="02020603050405020304" pitchFamily="18" charset="0"/>
              </a:rPr>
              <a:t>We are here to “</a:t>
            </a:r>
            <a:r>
              <a:rPr lang="en-US" b="1" dirty="0" err="1" smtClean="0">
                <a:solidFill>
                  <a:schemeClr val="accent5">
                    <a:lumMod val="75000"/>
                  </a:schemeClr>
                </a:solidFill>
                <a:latin typeface="Times New Roman" panose="02020603050405020304" pitchFamily="18" charset="0"/>
                <a:cs typeface="Times New Roman" panose="02020603050405020304" pitchFamily="18" charset="0"/>
              </a:rPr>
              <a:t>Kokua</a:t>
            </a:r>
            <a:r>
              <a:rPr lang="en-US" b="1" dirty="0" smtClean="0">
                <a:solidFill>
                  <a:schemeClr val="accent5">
                    <a:lumMod val="75000"/>
                  </a:schemeClr>
                </a:solidFill>
                <a:latin typeface="Times New Roman" panose="02020603050405020304" pitchFamily="18" charset="0"/>
                <a:cs typeface="Times New Roman" panose="02020603050405020304" pitchFamily="18" charset="0"/>
              </a:rPr>
              <a:t>”</a:t>
            </a:r>
            <a:endParaRPr lang="en-US" b="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667000"/>
            <a:ext cx="6324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7379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solidFill>
                  <a:schemeClr val="accent5">
                    <a:lumMod val="75000"/>
                  </a:schemeClr>
                </a:solidFill>
                <a:latin typeface="Times New Roman" panose="02020603050405020304" pitchFamily="18" charset="0"/>
                <a:cs typeface="Times New Roman" panose="02020603050405020304" pitchFamily="18" charset="0"/>
              </a:rPr>
              <a:t>Deploying Assets For Mission</a:t>
            </a:r>
            <a:endParaRPr lang="en-US"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906963"/>
          </a:xfrm>
        </p:spPr>
        <p:txBody>
          <a:bodyPr>
            <a:normAutofit/>
          </a:bodyPr>
          <a:lstStyle/>
          <a:p>
            <a:pPr marL="0" indent="0" algn="ctr">
              <a:buNone/>
            </a:pPr>
            <a:endParaRPr lang="en-US" dirty="0" smtClean="0"/>
          </a:p>
          <a:p>
            <a:pPr marL="0" indent="0" algn="ctr">
              <a:buNone/>
            </a:pPr>
            <a:r>
              <a:rPr lang="en-US" sz="3600" dirty="0" smtClean="0"/>
              <a:t>Mission</a:t>
            </a:r>
          </a:p>
          <a:p>
            <a:pPr marL="0" indent="0">
              <a:buNone/>
            </a:pPr>
            <a:r>
              <a:rPr lang="en-US" sz="2800" b="1" dirty="0" smtClean="0">
                <a:solidFill>
                  <a:schemeClr val="accent2">
                    <a:lumMod val="50000"/>
                  </a:schemeClr>
                </a:solidFill>
              </a:rPr>
              <a:t>The mission of the Church Building &amp; Loan Fund (CB&amp;LF) is to assist congregations younger than 30 years, as well as renewing congregations of any age, who are planning to buy either a first house of worship or a land site, or who want to build, renovate, or refinance their church building, meeting house, school, parsonage and/or other church buildings.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3096671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itchells\AppData\Local\Microsoft\Windows\Temporary Internet Files\Content.IE5\1MPISHXJ\Aloh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8000" y="2228850"/>
            <a:ext cx="8128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mitchells\AppData\Local\Microsoft\Windows\Temporary Internet Files\Content.IE5\23KT0WZ5\hawaiiflowe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238" y="5105400"/>
            <a:ext cx="1973580" cy="1478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itchells\AppData\Local\Microsoft\Windows\Temporary Internet Files\Content.IE5\23KT0WZ5\hawaiiflowe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783" y="838200"/>
            <a:ext cx="19735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mitchells\AppData\Local\Microsoft\Windows\Temporary Internet Files\Content.IE5\23KT0WZ5\hawaiiflowe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105400"/>
            <a:ext cx="1973580" cy="1478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mitchells\AppData\Local\Microsoft\Windows\Temporary Internet Files\Content.IE5\23KT0WZ5\hawaiiflowe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8200"/>
            <a:ext cx="19735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mitchells\AppData\Local\Microsoft\Windows\Temporary Internet Files\Content.IE5\23KT0WZ5\hawaiiflowe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838200"/>
            <a:ext cx="1973580" cy="12877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itchells\AppData\Local\Microsoft\Windows\Temporary Internet Files\Content.IE5\23KT0WZ5\hawaiiflowe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9" y="5123507"/>
            <a:ext cx="1973580" cy="1478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7817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Church Building &amp; Loan Fund Staff</a:t>
            </a:r>
            <a:endParaRPr lang="en-US" dirty="0"/>
          </a:p>
        </p:txBody>
      </p:sp>
      <p:sp>
        <p:nvSpPr>
          <p:cNvPr id="3" name="Content Placeholder 2"/>
          <p:cNvSpPr>
            <a:spLocks noGrp="1"/>
          </p:cNvSpPr>
          <p:nvPr>
            <p:ph idx="1"/>
          </p:nvPr>
        </p:nvSpPr>
        <p:spPr>
          <a:xfrm>
            <a:off x="457200" y="1447800"/>
            <a:ext cx="8229600" cy="5181600"/>
          </a:xfrm>
        </p:spPr>
        <p:txBody>
          <a:bodyPr>
            <a:normAutofit lnSpcReduction="10000"/>
          </a:bodyPr>
          <a:lstStyle/>
          <a:p>
            <a:r>
              <a:rPr lang="en-US" dirty="0" smtClean="0"/>
              <a:t>Rev. Dr. Patrick Duggan Executive Director, </a:t>
            </a:r>
            <a:r>
              <a:rPr lang="en-US" dirty="0" smtClean="0">
                <a:hlinkClick r:id="rId2"/>
              </a:rPr>
              <a:t>dugganp@ucc.org</a:t>
            </a:r>
            <a:r>
              <a:rPr lang="en-US" dirty="0" smtClean="0"/>
              <a:t> 216.736.3833</a:t>
            </a:r>
          </a:p>
          <a:p>
            <a:r>
              <a:rPr lang="en-US" dirty="0" smtClean="0"/>
              <a:t>Rev. Susan Mitchell Associate Director, Strategic Initiatives </a:t>
            </a:r>
            <a:r>
              <a:rPr lang="en-US" dirty="0" smtClean="0">
                <a:hlinkClick r:id="rId3"/>
              </a:rPr>
              <a:t>mitchells@ucc.org</a:t>
            </a:r>
            <a:r>
              <a:rPr lang="en-US" dirty="0" smtClean="0"/>
              <a:t> 216.736.3819</a:t>
            </a:r>
          </a:p>
          <a:p>
            <a:r>
              <a:rPr lang="en-US" dirty="0" smtClean="0"/>
              <a:t>Ms. Shaena Ragin, Senior Loan Specialist, </a:t>
            </a:r>
            <a:r>
              <a:rPr lang="en-US" dirty="0" smtClean="0">
                <a:hlinkClick r:id="rId4"/>
              </a:rPr>
              <a:t>ragins@ucc.org</a:t>
            </a:r>
            <a:r>
              <a:rPr lang="en-US" dirty="0" smtClean="0"/>
              <a:t>, 216.736.3822</a:t>
            </a:r>
          </a:p>
          <a:p>
            <a:r>
              <a:rPr lang="en-US" dirty="0" smtClean="0"/>
              <a:t>Ms. Erin Frameli, Mortgage Loan Services Coordinator, </a:t>
            </a:r>
            <a:r>
              <a:rPr lang="en-US" dirty="0" smtClean="0">
                <a:hlinkClick r:id="rId5"/>
              </a:rPr>
              <a:t>framelie@ucc.org</a:t>
            </a:r>
            <a:r>
              <a:rPr lang="en-US" dirty="0" smtClean="0"/>
              <a:t> 216.736.3858</a:t>
            </a:r>
          </a:p>
          <a:p>
            <a:r>
              <a:rPr lang="en-US" dirty="0" smtClean="0"/>
              <a:t>Ms. Donyale Copeland, Office Administrator, </a:t>
            </a:r>
            <a:r>
              <a:rPr lang="en-US" dirty="0" smtClean="0">
                <a:hlinkClick r:id="rId6"/>
              </a:rPr>
              <a:t>copeland@ucc.org</a:t>
            </a:r>
            <a:r>
              <a:rPr lang="en-US" dirty="0" smtClean="0"/>
              <a:t> 216.736.3834</a:t>
            </a:r>
          </a:p>
          <a:p>
            <a:r>
              <a:rPr lang="en-US" dirty="0" smtClean="0"/>
              <a:t>Mr. David Balthis, Mortgage Loan Accountant, </a:t>
            </a:r>
            <a:r>
              <a:rPr lang="en-US" dirty="0" smtClean="0">
                <a:hlinkClick r:id="rId7"/>
              </a:rPr>
              <a:t>balthisd@ucc.org</a:t>
            </a:r>
            <a:r>
              <a:rPr lang="en-US" dirty="0" smtClean="0"/>
              <a:t> 216.736.2158</a:t>
            </a:r>
          </a:p>
          <a:p>
            <a:endParaRPr lang="en-US" dirty="0" smtClean="0"/>
          </a:p>
          <a:p>
            <a:pPr marL="0" indent="0">
              <a:buNone/>
            </a:pPr>
            <a:endParaRPr lang="en-US" dirty="0"/>
          </a:p>
        </p:txBody>
      </p:sp>
    </p:spTree>
    <p:extLst>
      <p:ext uri="{BB962C8B-B14F-4D97-AF65-F5344CB8AC3E}">
        <p14:creationId xmlns:p14="http://schemas.microsoft.com/office/powerpoint/2010/main" val="39770402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latin typeface="Times New Roman" panose="02020603050405020304" pitchFamily="18" charset="0"/>
                <a:cs typeface="Times New Roman" panose="02020603050405020304" pitchFamily="18" charset="0"/>
              </a:rPr>
              <a:t>Deploying Assets For Mission</a:t>
            </a:r>
            <a:endParaRPr lang="en-US" dirty="0"/>
          </a:p>
        </p:txBody>
      </p:sp>
      <p:sp>
        <p:nvSpPr>
          <p:cNvPr id="3" name="Content Placeholder 2"/>
          <p:cNvSpPr>
            <a:spLocks noGrp="1"/>
          </p:cNvSpPr>
          <p:nvPr>
            <p:ph idx="1"/>
          </p:nvPr>
        </p:nvSpPr>
        <p:spPr/>
        <p:txBody>
          <a:bodyPr/>
          <a:lstStyle/>
          <a:p>
            <a:pPr marL="0" indent="0" algn="ctr">
              <a:buNone/>
            </a:pPr>
            <a:r>
              <a:rPr lang="en-US" sz="3200" b="1" dirty="0" smtClean="0">
                <a:solidFill>
                  <a:schemeClr val="accent1">
                    <a:lumMod val="75000"/>
                  </a:schemeClr>
                </a:solidFill>
              </a:rPr>
              <a:t>Vision 2015 - 2017</a:t>
            </a:r>
          </a:p>
          <a:p>
            <a:endParaRPr lang="en-US" dirty="0"/>
          </a:p>
          <a:p>
            <a:pPr marL="0" indent="0">
              <a:buNone/>
            </a:pPr>
            <a:r>
              <a:rPr lang="en-US" sz="2800" b="1" dirty="0" smtClean="0">
                <a:solidFill>
                  <a:schemeClr val="tx2">
                    <a:lumMod val="75000"/>
                  </a:schemeClr>
                </a:solidFill>
              </a:rPr>
              <a:t>Reinvent the concept of “church” through innovative uses of buildings and space, unique partnerships and biblical principles to dramatically increase the economic, social, environmental and spiritual vitality of poor communities and gentrifying neighborhoods.</a:t>
            </a:r>
          </a:p>
          <a:p>
            <a:endParaRPr lang="en-US" dirty="0"/>
          </a:p>
        </p:txBody>
      </p:sp>
    </p:spTree>
    <p:extLst>
      <p:ext uri="{BB962C8B-B14F-4D97-AF65-F5344CB8AC3E}">
        <p14:creationId xmlns:p14="http://schemas.microsoft.com/office/powerpoint/2010/main" val="31867385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2895600"/>
          </a:xfrm>
        </p:spPr>
        <p:txBody>
          <a:bodyPr>
            <a:normAutofit/>
          </a:bodyPr>
          <a:lstStyle/>
          <a:p>
            <a:pPr marL="0" indent="0"/>
            <a:r>
              <a:rPr lang="en-US" sz="4000" dirty="0" smtClean="0">
                <a:solidFill>
                  <a:schemeClr val="accent5">
                    <a:lumMod val="75000"/>
                  </a:schemeClr>
                </a:solidFill>
              </a:rPr>
              <a:t/>
            </a:r>
            <a:br>
              <a:rPr lang="en-US" sz="4000" dirty="0" smtClean="0">
                <a:solidFill>
                  <a:schemeClr val="accent5">
                    <a:lumMod val="75000"/>
                  </a:schemeClr>
                </a:solidFill>
              </a:rPr>
            </a:br>
            <a:r>
              <a:rPr lang="en-US" sz="4000" b="1" dirty="0" smtClean="0">
                <a:solidFill>
                  <a:schemeClr val="accent5">
                    <a:lumMod val="75000"/>
                  </a:schemeClr>
                </a:solidFill>
              </a:rPr>
              <a:t>So you have been called, You have a Mission, Vision &amp; Ministry….</a:t>
            </a:r>
            <a:r>
              <a:rPr lang="en-US" sz="4000" b="1" dirty="0" smtClean="0">
                <a:solidFill>
                  <a:srgbClr val="C00000"/>
                </a:solidFill>
              </a:rPr>
              <a:t>Now What?</a:t>
            </a:r>
            <a:br>
              <a:rPr lang="en-US" sz="4000" b="1" dirty="0" smtClean="0">
                <a:solidFill>
                  <a:srgbClr val="C00000"/>
                </a:solidFill>
              </a:rPr>
            </a:br>
            <a:endParaRPr lang="en-US" sz="4000" b="1" dirty="0">
              <a:solidFill>
                <a:srgbClr val="C00000"/>
              </a:solidFill>
            </a:endParaRPr>
          </a:p>
        </p:txBody>
      </p:sp>
      <p:pic>
        <p:nvPicPr>
          <p:cNvPr id="1026" name="Picture 2" descr="C:\Users\mitchells\AppData\Local\Microsoft\Windows\Temporary Internet Files\Content.IE5\L8ZLPKI2\question-ma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505200"/>
            <a:ext cx="2286000" cy="29876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tchells\AppData\Local\Microsoft\Windows\Temporary Internet Files\Content.IE5\OUNKLDO2\question-mar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05200"/>
            <a:ext cx="1981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itchells\AppData\Local\Microsoft\Windows\Temporary Internet Files\Content.IE5\OUNKLDO2\question-mar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05200"/>
            <a:ext cx="199970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6762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rmAutofit/>
          </a:bodyPr>
          <a:lstStyle/>
          <a:p>
            <a:pPr algn="ctr"/>
            <a:r>
              <a:rPr lang="en-US" b="1" dirty="0" smtClean="0">
                <a:solidFill>
                  <a:schemeClr val="accent5">
                    <a:lumMod val="75000"/>
                  </a:schemeClr>
                </a:solidFill>
              </a:rPr>
              <a:t>Doubt or Determination</a:t>
            </a:r>
            <a:endParaRPr lang="en-US" dirty="0"/>
          </a:p>
        </p:txBody>
      </p:sp>
      <p:sp>
        <p:nvSpPr>
          <p:cNvPr id="3" name="Content Placeholder 2"/>
          <p:cNvSpPr>
            <a:spLocks noGrp="1"/>
          </p:cNvSpPr>
          <p:nvPr>
            <p:ph idx="1"/>
          </p:nvPr>
        </p:nvSpPr>
        <p:spPr>
          <a:xfrm>
            <a:off x="228600" y="1600200"/>
            <a:ext cx="8686800" cy="5181600"/>
          </a:xfrm>
        </p:spPr>
        <p:txBody>
          <a:bodyPr/>
          <a:lstStyle/>
          <a:p>
            <a:pPr marL="0" indent="0">
              <a:buNone/>
            </a:pPr>
            <a:endParaRPr lang="en-US" b="1" dirty="0" smtClean="0">
              <a:solidFill>
                <a:schemeClr val="accent5">
                  <a:lumMod val="75000"/>
                </a:schemeClr>
              </a:solidFill>
            </a:endParaRPr>
          </a:p>
          <a:p>
            <a:pPr marL="0" indent="0">
              <a:buNone/>
            </a:pPr>
            <a:r>
              <a:rPr lang="en-US" b="1" dirty="0" smtClean="0">
                <a:solidFill>
                  <a:schemeClr val="tx2"/>
                </a:solidFill>
              </a:rPr>
              <a:t>Exodus</a:t>
            </a:r>
            <a:r>
              <a:rPr lang="en-US" b="1" dirty="0">
                <a:solidFill>
                  <a:schemeClr val="tx2"/>
                </a:solidFill>
              </a:rPr>
              <a:t>: </a:t>
            </a:r>
            <a:r>
              <a:rPr lang="en-US" b="1" dirty="0" smtClean="0">
                <a:solidFill>
                  <a:schemeClr val="tx2"/>
                </a:solidFill>
              </a:rPr>
              <a:t>4:1</a:t>
            </a:r>
            <a:endParaRPr lang="en-US" b="1" dirty="0">
              <a:solidFill>
                <a:schemeClr val="tx2"/>
              </a:solidFill>
            </a:endParaRPr>
          </a:p>
          <a:p>
            <a:pPr marL="0" indent="0">
              <a:buNone/>
            </a:pPr>
            <a:r>
              <a:rPr lang="en-US" dirty="0"/>
              <a:t>“Moses answered, “What if they do not believe me or listen to me and say, ‘The Lord did not appear to you’?”</a:t>
            </a:r>
          </a:p>
          <a:p>
            <a:pPr marL="0" indent="0">
              <a:buNone/>
            </a:pPr>
            <a:endParaRPr lang="en-US" dirty="0"/>
          </a:p>
        </p:txBody>
      </p:sp>
      <p:pic>
        <p:nvPicPr>
          <p:cNvPr id="2050" name="Picture 2" descr="C:\Users\mitchells\AppData\Local\Microsoft\Windows\Temporary Internet Files\Content.IE5\OUNKLDO2\anxie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10000"/>
            <a:ext cx="4191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3764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rPr>
              <a:t>Unrecognized Resources</a:t>
            </a:r>
            <a:endParaRPr lang="en-US" dirty="0"/>
          </a:p>
        </p:txBody>
      </p:sp>
      <p:sp>
        <p:nvSpPr>
          <p:cNvPr id="3" name="Content Placeholder 2"/>
          <p:cNvSpPr>
            <a:spLocks noGrp="1"/>
          </p:cNvSpPr>
          <p:nvPr>
            <p:ph idx="1"/>
          </p:nvPr>
        </p:nvSpPr>
        <p:spPr>
          <a:xfrm>
            <a:off x="457200" y="1935480"/>
            <a:ext cx="8229600" cy="4693920"/>
          </a:xfrm>
        </p:spPr>
        <p:txBody>
          <a:bodyPr>
            <a:normAutofit/>
          </a:bodyPr>
          <a:lstStyle/>
          <a:p>
            <a:pPr marL="0" indent="0">
              <a:buNone/>
            </a:pPr>
            <a:r>
              <a:rPr lang="en-US" b="1" dirty="0" smtClean="0">
                <a:solidFill>
                  <a:schemeClr val="tx2"/>
                </a:solidFill>
              </a:rPr>
              <a:t>Exodus 4:2  Running from God Resources</a:t>
            </a:r>
            <a:r>
              <a:rPr lang="en-US" dirty="0" smtClean="0"/>
              <a:t/>
            </a:r>
            <a:br>
              <a:rPr lang="en-US" dirty="0" smtClean="0"/>
            </a:br>
            <a:endParaRPr lang="en-US" dirty="0" smtClean="0"/>
          </a:p>
          <a:p>
            <a:pPr marL="0" indent="0">
              <a:buNone/>
            </a:pPr>
            <a:r>
              <a:rPr lang="en-US" dirty="0" smtClean="0"/>
              <a:t>“Then the Lord said to him, “what is that in your hand?” “A Staff,” he replied. The Lord said, “Throw it on the ground.”  Moses threw it on the ground and it became a snake and he ran from it. </a:t>
            </a:r>
          </a:p>
        </p:txBody>
      </p:sp>
      <p:pic>
        <p:nvPicPr>
          <p:cNvPr id="1026" name="Picture 2" descr="C:\Users\mitchells\AppData\Local\Microsoft\Windows\Temporary Internet Files\Content.IE5\1MPISHXJ\Helping-Hands-300x2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114800"/>
            <a:ext cx="39624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503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rPr>
              <a:t>Unrecognized Resources</a:t>
            </a:r>
            <a:endParaRPr lang="en-US" dirty="0"/>
          </a:p>
        </p:txBody>
      </p:sp>
      <p:sp>
        <p:nvSpPr>
          <p:cNvPr id="3" name="Content Placeholder 2"/>
          <p:cNvSpPr>
            <a:spLocks noGrp="1"/>
          </p:cNvSpPr>
          <p:nvPr>
            <p:ph idx="1"/>
          </p:nvPr>
        </p:nvSpPr>
        <p:spPr>
          <a:xfrm>
            <a:off x="457200" y="1935480"/>
            <a:ext cx="8229600" cy="4846320"/>
          </a:xfrm>
        </p:spPr>
        <p:txBody>
          <a:bodyPr/>
          <a:lstStyle/>
          <a:p>
            <a:pPr marL="0" indent="0">
              <a:buNone/>
            </a:pPr>
            <a:r>
              <a:rPr lang="en-US" b="1" dirty="0" smtClean="0">
                <a:solidFill>
                  <a:schemeClr val="tx2"/>
                </a:solidFill>
              </a:rPr>
              <a:t>Exodus: 4:4 Our Hands…God’s Resources</a:t>
            </a:r>
          </a:p>
          <a:p>
            <a:pPr marL="0" indent="0">
              <a:buNone/>
            </a:pPr>
            <a:endParaRPr lang="en-US" dirty="0" smtClean="0"/>
          </a:p>
          <a:p>
            <a:pPr marL="0" indent="0">
              <a:buNone/>
            </a:pPr>
            <a:r>
              <a:rPr lang="en-US" dirty="0" smtClean="0"/>
              <a:t>“Then the Lord said to him, “Reach out your hand and take it by the tail.” So Moses reached out and took hold of the snake and it turned back into a staff in hand.” </a:t>
            </a:r>
            <a:endParaRPr lang="en-US" dirty="0"/>
          </a:p>
        </p:txBody>
      </p:sp>
      <p:pic>
        <p:nvPicPr>
          <p:cNvPr id="2053" name="Picture 5" descr="C:\Users\mitchells\AppData\Local\Microsoft\Windows\Temporary Internet Files\Content.IE5\1MPISHXJ\crying_ou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533400" y="4511645"/>
            <a:ext cx="7924800" cy="216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3421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Fear or Faith</a:t>
            </a:r>
            <a:endParaRPr lang="en-US" b="1" dirty="0">
              <a:solidFill>
                <a:schemeClr val="accent5">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solidFill>
                  <a:schemeClr val="tx2">
                    <a:lumMod val="50000"/>
                  </a:schemeClr>
                </a:solidFill>
              </a:rPr>
              <a:t>Exodus 4:5 “This,” said the Lord, “is so that they may believe that the Lord , the God of their fathers, the God of Abraham, the God of Isaac and the God of Jacob has appeared to you” </a:t>
            </a:r>
            <a:endParaRPr lang="en-US" dirty="0">
              <a:solidFill>
                <a:schemeClr val="accent1">
                  <a:lumMod val="50000"/>
                </a:schemeClr>
              </a:solidFill>
            </a:endParaRPr>
          </a:p>
        </p:txBody>
      </p:sp>
      <p:pic>
        <p:nvPicPr>
          <p:cNvPr id="3085" name="Picture 13" descr="C:\Users\mitchells\AppData\Local\Microsoft\Windows\Temporary Internet Files\Content.IE5\1MPISHXJ\7711866066_9ffdaf3078_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19600"/>
            <a:ext cx="8763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6738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itchells\AppData\Local\Microsoft\Windows\Temporary Internet Files\Content.IE5\OUNKLDO2\faith-i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0351" y="838201"/>
            <a:ext cx="7754049" cy="511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822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324</TotalTime>
  <Words>601</Words>
  <Application>Microsoft Office PowerPoint</Application>
  <PresentationFormat>On-screen Show (4:3)</PresentationFormat>
  <Paragraphs>95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God Is Still Building  We are here to “Kokua”</vt:lpstr>
      <vt:lpstr>Deploying Assets For Mission</vt:lpstr>
      <vt:lpstr>Deploying Assets For Mission</vt:lpstr>
      <vt:lpstr> So you have been called, You have a Mission, Vision &amp; Ministry….Now What? </vt:lpstr>
      <vt:lpstr>Doubt or Determination</vt:lpstr>
      <vt:lpstr>Unrecognized Resources</vt:lpstr>
      <vt:lpstr>Unrecognized Resources</vt:lpstr>
      <vt:lpstr>Fear or Faith</vt:lpstr>
      <vt:lpstr>PowerPoint Presentation</vt:lpstr>
      <vt:lpstr>PowerPoint Presentation</vt:lpstr>
      <vt:lpstr>Ready, Set, Go….</vt:lpstr>
      <vt:lpstr>Mission                 Community Impact:  </vt:lpstr>
      <vt:lpstr>Deploying Assets for Mission</vt:lpstr>
      <vt:lpstr>Deploying Assets for Mission</vt:lpstr>
      <vt:lpstr>Who can borrow from CB&amp;LF</vt:lpstr>
      <vt:lpstr>Things you can do now!</vt:lpstr>
      <vt:lpstr>Current Interest Rates</vt:lpstr>
      <vt:lpstr>Current Interest Rates</vt:lpstr>
      <vt:lpstr>God Is Still Building  We are here to “Kokua”</vt:lpstr>
      <vt:lpstr>PowerPoint Presentation</vt:lpstr>
      <vt:lpstr>Church Building &amp; Loan Fund Staff</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 Still Building  We are here to help!</dc:title>
  <dc:creator>Susan Mitchell</dc:creator>
  <cp:lastModifiedBy>Scott Davis</cp:lastModifiedBy>
  <cp:revision>31</cp:revision>
  <dcterms:created xsi:type="dcterms:W3CDTF">2017-02-24T16:45:08Z</dcterms:created>
  <dcterms:modified xsi:type="dcterms:W3CDTF">2017-03-01T19:15:44Z</dcterms:modified>
</cp:coreProperties>
</file>